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5"/>
  </p:notesMasterIdLst>
  <p:sldIdLst>
    <p:sldId id="256" r:id="rId2"/>
    <p:sldId id="287" r:id="rId3"/>
    <p:sldId id="291" r:id="rId4"/>
    <p:sldId id="292" r:id="rId5"/>
    <p:sldId id="257" r:id="rId6"/>
    <p:sldId id="265" r:id="rId7"/>
    <p:sldId id="264" r:id="rId8"/>
    <p:sldId id="268" r:id="rId9"/>
    <p:sldId id="278" r:id="rId10"/>
    <p:sldId id="281" r:id="rId11"/>
    <p:sldId id="276" r:id="rId12"/>
    <p:sldId id="282"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95"/>
  </p:normalViewPr>
  <p:slideViewPr>
    <p:cSldViewPr snapToGrid="0">
      <p:cViewPr varScale="1">
        <p:scale>
          <a:sx n="113" d="100"/>
          <a:sy n="113" d="100"/>
        </p:scale>
        <p:origin x="6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827E90-6A53-4B31-B2E6-27979D8A984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8B432737-BF35-4FE2-8A1F-395CD50EDB59}">
      <dgm:prSet/>
      <dgm:spPr/>
      <dgm:t>
        <a:bodyPr/>
        <a:lstStyle/>
        <a:p>
          <a:r>
            <a:rPr lang="en-US"/>
            <a:t>Many efforts, including both commercial and not-for-profit initiatives, are undertaken for developmental purpose.</a:t>
          </a:r>
        </a:p>
      </dgm:t>
    </dgm:pt>
    <dgm:pt modelId="{DB2A39D8-AF6B-45A5-8D5E-780E8A5C7E87}" type="parTrans" cxnId="{631FF131-525A-443A-9457-2D93D1DF68E3}">
      <dgm:prSet/>
      <dgm:spPr/>
      <dgm:t>
        <a:bodyPr/>
        <a:lstStyle/>
        <a:p>
          <a:endParaRPr lang="en-US"/>
        </a:p>
      </dgm:t>
    </dgm:pt>
    <dgm:pt modelId="{635BA361-3E2E-4438-9C33-84DD68926FC2}" type="sibTrans" cxnId="{631FF131-525A-443A-9457-2D93D1DF68E3}">
      <dgm:prSet/>
      <dgm:spPr/>
      <dgm:t>
        <a:bodyPr/>
        <a:lstStyle/>
        <a:p>
          <a:endParaRPr lang="en-US"/>
        </a:p>
      </dgm:t>
    </dgm:pt>
    <dgm:pt modelId="{62D08544-5799-44CC-8A0F-BD6ACA1DFBB4}">
      <dgm:prSet/>
      <dgm:spPr/>
      <dgm:t>
        <a:bodyPr/>
        <a:lstStyle/>
        <a:p>
          <a:r>
            <a:rPr lang="en-US"/>
            <a:t>These efforts often unconsciously promote SDGs and can be further benefitted by use of space technology.</a:t>
          </a:r>
        </a:p>
      </dgm:t>
    </dgm:pt>
    <dgm:pt modelId="{39DBBAF5-47A3-420B-B277-9C3DDE3053F5}" type="parTrans" cxnId="{315E683C-D5A4-4FA0-AE47-3FF9C204CD3A}">
      <dgm:prSet/>
      <dgm:spPr/>
      <dgm:t>
        <a:bodyPr/>
        <a:lstStyle/>
        <a:p>
          <a:endParaRPr lang="en-US"/>
        </a:p>
      </dgm:t>
    </dgm:pt>
    <dgm:pt modelId="{86FB028F-C6F4-4D15-B4C8-3059A51551BF}" type="sibTrans" cxnId="{315E683C-D5A4-4FA0-AE47-3FF9C204CD3A}">
      <dgm:prSet/>
      <dgm:spPr/>
      <dgm:t>
        <a:bodyPr/>
        <a:lstStyle/>
        <a:p>
          <a:endParaRPr lang="en-US"/>
        </a:p>
      </dgm:t>
    </dgm:pt>
    <dgm:pt modelId="{F5D7262C-8F74-4EDF-9CB0-7BF02B8C8621}">
      <dgm:prSet/>
      <dgm:spPr/>
      <dgm:t>
        <a:bodyPr/>
        <a:lstStyle/>
        <a:p>
          <a:r>
            <a:rPr lang="en-US" dirty="0"/>
            <a:t>It is important to realize how developmental goals of an organization often aligns with UN SDGs.</a:t>
          </a:r>
        </a:p>
      </dgm:t>
    </dgm:pt>
    <dgm:pt modelId="{B098BE7B-4D0B-49FD-8ECF-05F496BD518F}" type="parTrans" cxnId="{C1D87D47-9CDB-412A-814F-4E01E2DD7DD5}">
      <dgm:prSet/>
      <dgm:spPr/>
      <dgm:t>
        <a:bodyPr/>
        <a:lstStyle/>
        <a:p>
          <a:endParaRPr lang="en-US"/>
        </a:p>
      </dgm:t>
    </dgm:pt>
    <dgm:pt modelId="{2ACECFD6-92DE-4EFE-A15F-67A931F8B164}" type="sibTrans" cxnId="{C1D87D47-9CDB-412A-814F-4E01E2DD7DD5}">
      <dgm:prSet/>
      <dgm:spPr/>
      <dgm:t>
        <a:bodyPr/>
        <a:lstStyle/>
        <a:p>
          <a:endParaRPr lang="en-US"/>
        </a:p>
      </dgm:t>
    </dgm:pt>
    <dgm:pt modelId="{012551DA-DC56-4E5D-9A02-3DD1942C29A9}">
      <dgm:prSet/>
      <dgm:spPr/>
      <dgm:t>
        <a:bodyPr/>
        <a:lstStyle/>
        <a:p>
          <a:r>
            <a:rPr lang="en-US" dirty="0"/>
            <a:t>Aligning the developmental objectives with SDGs in concerted and directed growth along with rest of the world is a change of narrative that is important.</a:t>
          </a:r>
        </a:p>
      </dgm:t>
    </dgm:pt>
    <dgm:pt modelId="{EE25A72A-B245-477A-8A93-AF0A01D1611B}" type="parTrans" cxnId="{AB975AE0-979F-49A6-A81D-B74B82FCF281}">
      <dgm:prSet/>
      <dgm:spPr/>
      <dgm:t>
        <a:bodyPr/>
        <a:lstStyle/>
        <a:p>
          <a:endParaRPr lang="en-US"/>
        </a:p>
      </dgm:t>
    </dgm:pt>
    <dgm:pt modelId="{8438931D-A843-4ED4-B7FA-24FBA3A308C2}" type="sibTrans" cxnId="{AB975AE0-979F-49A6-A81D-B74B82FCF281}">
      <dgm:prSet/>
      <dgm:spPr/>
      <dgm:t>
        <a:bodyPr/>
        <a:lstStyle/>
        <a:p>
          <a:endParaRPr lang="en-US"/>
        </a:p>
      </dgm:t>
    </dgm:pt>
    <dgm:pt modelId="{DC39BA7B-F90C-4AE1-8A6C-439C71B4F9DD}">
      <dgm:prSet/>
      <dgm:spPr/>
      <dgm:t>
        <a:bodyPr/>
        <a:lstStyle/>
        <a:p>
          <a:r>
            <a:rPr lang="en-US" dirty="0"/>
            <a:t>We consider it is important to have localized growth at grassroot level but the same should be connected with the global development too.</a:t>
          </a:r>
        </a:p>
      </dgm:t>
    </dgm:pt>
    <dgm:pt modelId="{7900EF25-0CE0-49BF-B9D1-4E1B8BA19DB4}" type="parTrans" cxnId="{3D53E8EB-3372-4733-9422-E2D71803FDD3}">
      <dgm:prSet/>
      <dgm:spPr/>
      <dgm:t>
        <a:bodyPr/>
        <a:lstStyle/>
        <a:p>
          <a:endParaRPr lang="en-US"/>
        </a:p>
      </dgm:t>
    </dgm:pt>
    <dgm:pt modelId="{A62A0FD4-E366-461F-980B-9745F625796F}" type="sibTrans" cxnId="{3D53E8EB-3372-4733-9422-E2D71803FDD3}">
      <dgm:prSet/>
      <dgm:spPr/>
      <dgm:t>
        <a:bodyPr/>
        <a:lstStyle/>
        <a:p>
          <a:endParaRPr lang="en-US"/>
        </a:p>
      </dgm:t>
    </dgm:pt>
    <dgm:pt modelId="{FE4E5662-189D-344E-B3EF-7370C7C22005}" type="pres">
      <dgm:prSet presAssocID="{02827E90-6A53-4B31-B2E6-27979D8A984B}" presName="outerComposite" presStyleCnt="0">
        <dgm:presLayoutVars>
          <dgm:chMax val="5"/>
          <dgm:dir/>
          <dgm:resizeHandles val="exact"/>
        </dgm:presLayoutVars>
      </dgm:prSet>
      <dgm:spPr/>
    </dgm:pt>
    <dgm:pt modelId="{B7A2182D-9852-9841-9B55-3CF87FCB2AEE}" type="pres">
      <dgm:prSet presAssocID="{02827E90-6A53-4B31-B2E6-27979D8A984B}" presName="dummyMaxCanvas" presStyleCnt="0">
        <dgm:presLayoutVars/>
      </dgm:prSet>
      <dgm:spPr/>
    </dgm:pt>
    <dgm:pt modelId="{DAD536E2-2891-924B-8513-CD98DC77B310}" type="pres">
      <dgm:prSet presAssocID="{02827E90-6A53-4B31-B2E6-27979D8A984B}" presName="FiveNodes_1" presStyleLbl="node1" presStyleIdx="0" presStyleCnt="5">
        <dgm:presLayoutVars>
          <dgm:bulletEnabled val="1"/>
        </dgm:presLayoutVars>
      </dgm:prSet>
      <dgm:spPr/>
    </dgm:pt>
    <dgm:pt modelId="{B3408806-420A-804E-B630-0F0B2ADBF118}" type="pres">
      <dgm:prSet presAssocID="{02827E90-6A53-4B31-B2E6-27979D8A984B}" presName="FiveNodes_2" presStyleLbl="node1" presStyleIdx="1" presStyleCnt="5">
        <dgm:presLayoutVars>
          <dgm:bulletEnabled val="1"/>
        </dgm:presLayoutVars>
      </dgm:prSet>
      <dgm:spPr/>
    </dgm:pt>
    <dgm:pt modelId="{F90DC5AD-5BAC-004F-B035-B312D21C45BA}" type="pres">
      <dgm:prSet presAssocID="{02827E90-6A53-4B31-B2E6-27979D8A984B}" presName="FiveNodes_3" presStyleLbl="node1" presStyleIdx="2" presStyleCnt="5">
        <dgm:presLayoutVars>
          <dgm:bulletEnabled val="1"/>
        </dgm:presLayoutVars>
      </dgm:prSet>
      <dgm:spPr/>
    </dgm:pt>
    <dgm:pt modelId="{30F53294-9F6F-574D-B27D-7095EBEB37BF}" type="pres">
      <dgm:prSet presAssocID="{02827E90-6A53-4B31-B2E6-27979D8A984B}" presName="FiveNodes_4" presStyleLbl="node1" presStyleIdx="3" presStyleCnt="5">
        <dgm:presLayoutVars>
          <dgm:bulletEnabled val="1"/>
        </dgm:presLayoutVars>
      </dgm:prSet>
      <dgm:spPr/>
    </dgm:pt>
    <dgm:pt modelId="{9ACCF40E-D842-634A-9262-6811EA48AC1A}" type="pres">
      <dgm:prSet presAssocID="{02827E90-6A53-4B31-B2E6-27979D8A984B}" presName="FiveNodes_5" presStyleLbl="node1" presStyleIdx="4" presStyleCnt="5">
        <dgm:presLayoutVars>
          <dgm:bulletEnabled val="1"/>
        </dgm:presLayoutVars>
      </dgm:prSet>
      <dgm:spPr/>
    </dgm:pt>
    <dgm:pt modelId="{4ED6B4DD-A045-FB4C-8869-DAF81FEB736A}" type="pres">
      <dgm:prSet presAssocID="{02827E90-6A53-4B31-B2E6-27979D8A984B}" presName="FiveConn_1-2" presStyleLbl="fgAccFollowNode1" presStyleIdx="0" presStyleCnt="4">
        <dgm:presLayoutVars>
          <dgm:bulletEnabled val="1"/>
        </dgm:presLayoutVars>
      </dgm:prSet>
      <dgm:spPr/>
    </dgm:pt>
    <dgm:pt modelId="{9C95853A-CCC9-8845-A7BE-62C4CA2A3512}" type="pres">
      <dgm:prSet presAssocID="{02827E90-6A53-4B31-B2E6-27979D8A984B}" presName="FiveConn_2-3" presStyleLbl="fgAccFollowNode1" presStyleIdx="1" presStyleCnt="4">
        <dgm:presLayoutVars>
          <dgm:bulletEnabled val="1"/>
        </dgm:presLayoutVars>
      </dgm:prSet>
      <dgm:spPr/>
    </dgm:pt>
    <dgm:pt modelId="{D98A0CB5-BC55-BD4C-B929-874F5F70DCF9}" type="pres">
      <dgm:prSet presAssocID="{02827E90-6A53-4B31-B2E6-27979D8A984B}" presName="FiveConn_3-4" presStyleLbl="fgAccFollowNode1" presStyleIdx="2" presStyleCnt="4">
        <dgm:presLayoutVars>
          <dgm:bulletEnabled val="1"/>
        </dgm:presLayoutVars>
      </dgm:prSet>
      <dgm:spPr/>
    </dgm:pt>
    <dgm:pt modelId="{DBC197FB-ACD6-1B41-953E-0C5A2F16777F}" type="pres">
      <dgm:prSet presAssocID="{02827E90-6A53-4B31-B2E6-27979D8A984B}" presName="FiveConn_4-5" presStyleLbl="fgAccFollowNode1" presStyleIdx="3" presStyleCnt="4">
        <dgm:presLayoutVars>
          <dgm:bulletEnabled val="1"/>
        </dgm:presLayoutVars>
      </dgm:prSet>
      <dgm:spPr/>
    </dgm:pt>
    <dgm:pt modelId="{38AF9E08-6F7F-3149-828C-F4682A68EA9B}" type="pres">
      <dgm:prSet presAssocID="{02827E90-6A53-4B31-B2E6-27979D8A984B}" presName="FiveNodes_1_text" presStyleLbl="node1" presStyleIdx="4" presStyleCnt="5">
        <dgm:presLayoutVars>
          <dgm:bulletEnabled val="1"/>
        </dgm:presLayoutVars>
      </dgm:prSet>
      <dgm:spPr/>
    </dgm:pt>
    <dgm:pt modelId="{C01B3BFD-A4B9-3C41-9C7F-7E16B339E0F0}" type="pres">
      <dgm:prSet presAssocID="{02827E90-6A53-4B31-B2E6-27979D8A984B}" presName="FiveNodes_2_text" presStyleLbl="node1" presStyleIdx="4" presStyleCnt="5">
        <dgm:presLayoutVars>
          <dgm:bulletEnabled val="1"/>
        </dgm:presLayoutVars>
      </dgm:prSet>
      <dgm:spPr/>
    </dgm:pt>
    <dgm:pt modelId="{D78429E5-56CC-6648-B4EB-71B92FC53240}" type="pres">
      <dgm:prSet presAssocID="{02827E90-6A53-4B31-B2E6-27979D8A984B}" presName="FiveNodes_3_text" presStyleLbl="node1" presStyleIdx="4" presStyleCnt="5">
        <dgm:presLayoutVars>
          <dgm:bulletEnabled val="1"/>
        </dgm:presLayoutVars>
      </dgm:prSet>
      <dgm:spPr/>
    </dgm:pt>
    <dgm:pt modelId="{81F961A6-2378-D34A-8276-9B083C0379BC}" type="pres">
      <dgm:prSet presAssocID="{02827E90-6A53-4B31-B2E6-27979D8A984B}" presName="FiveNodes_4_text" presStyleLbl="node1" presStyleIdx="4" presStyleCnt="5">
        <dgm:presLayoutVars>
          <dgm:bulletEnabled val="1"/>
        </dgm:presLayoutVars>
      </dgm:prSet>
      <dgm:spPr/>
    </dgm:pt>
    <dgm:pt modelId="{73773034-75E5-264B-A503-8CC12DBACED4}" type="pres">
      <dgm:prSet presAssocID="{02827E90-6A53-4B31-B2E6-27979D8A984B}" presName="FiveNodes_5_text" presStyleLbl="node1" presStyleIdx="4" presStyleCnt="5">
        <dgm:presLayoutVars>
          <dgm:bulletEnabled val="1"/>
        </dgm:presLayoutVars>
      </dgm:prSet>
      <dgm:spPr/>
    </dgm:pt>
  </dgm:ptLst>
  <dgm:cxnLst>
    <dgm:cxn modelId="{53385B00-C713-754F-A27B-C4CBF9F04D6C}" type="presOf" srcId="{8438931D-A843-4ED4-B7FA-24FBA3A308C2}" destId="{DBC197FB-ACD6-1B41-953E-0C5A2F16777F}" srcOrd="0" destOrd="0" presId="urn:microsoft.com/office/officeart/2005/8/layout/vProcess5"/>
    <dgm:cxn modelId="{0C28C60C-36FD-4649-A6C3-B46BB81E9402}" type="presOf" srcId="{62D08544-5799-44CC-8A0F-BD6ACA1DFBB4}" destId="{B3408806-420A-804E-B630-0F0B2ADBF118}" srcOrd="0" destOrd="0" presId="urn:microsoft.com/office/officeart/2005/8/layout/vProcess5"/>
    <dgm:cxn modelId="{022F560D-14D9-6543-84D1-64F30FD26D2F}" type="presOf" srcId="{012551DA-DC56-4E5D-9A02-3DD1942C29A9}" destId="{30F53294-9F6F-574D-B27D-7095EBEB37BF}" srcOrd="0" destOrd="0" presId="urn:microsoft.com/office/officeart/2005/8/layout/vProcess5"/>
    <dgm:cxn modelId="{ED8A4715-2997-4747-9256-D358CB02D36C}" type="presOf" srcId="{DC39BA7B-F90C-4AE1-8A6C-439C71B4F9DD}" destId="{73773034-75E5-264B-A503-8CC12DBACED4}" srcOrd="1" destOrd="0" presId="urn:microsoft.com/office/officeart/2005/8/layout/vProcess5"/>
    <dgm:cxn modelId="{631FF131-525A-443A-9457-2D93D1DF68E3}" srcId="{02827E90-6A53-4B31-B2E6-27979D8A984B}" destId="{8B432737-BF35-4FE2-8A1F-395CD50EDB59}" srcOrd="0" destOrd="0" parTransId="{DB2A39D8-AF6B-45A5-8D5E-780E8A5C7E87}" sibTransId="{635BA361-3E2E-4438-9C33-84DD68926FC2}"/>
    <dgm:cxn modelId="{BEFAC43A-C845-4E42-8087-C23A20978B34}" type="presOf" srcId="{02827E90-6A53-4B31-B2E6-27979D8A984B}" destId="{FE4E5662-189D-344E-B3EF-7370C7C22005}" srcOrd="0" destOrd="0" presId="urn:microsoft.com/office/officeart/2005/8/layout/vProcess5"/>
    <dgm:cxn modelId="{315E683C-D5A4-4FA0-AE47-3FF9C204CD3A}" srcId="{02827E90-6A53-4B31-B2E6-27979D8A984B}" destId="{62D08544-5799-44CC-8A0F-BD6ACA1DFBB4}" srcOrd="1" destOrd="0" parTransId="{39DBBAF5-47A3-420B-B277-9C3DDE3053F5}" sibTransId="{86FB028F-C6F4-4D15-B4C8-3059A51551BF}"/>
    <dgm:cxn modelId="{75718F42-5A47-224C-91E6-8AD72A93F0A1}" type="presOf" srcId="{8B432737-BF35-4FE2-8A1F-395CD50EDB59}" destId="{DAD536E2-2891-924B-8513-CD98DC77B310}" srcOrd="0" destOrd="0" presId="urn:microsoft.com/office/officeart/2005/8/layout/vProcess5"/>
    <dgm:cxn modelId="{C1D87D47-9CDB-412A-814F-4E01E2DD7DD5}" srcId="{02827E90-6A53-4B31-B2E6-27979D8A984B}" destId="{F5D7262C-8F74-4EDF-9CB0-7BF02B8C8621}" srcOrd="2" destOrd="0" parTransId="{B098BE7B-4D0B-49FD-8ECF-05F496BD518F}" sibTransId="{2ACECFD6-92DE-4EFE-A15F-67A931F8B164}"/>
    <dgm:cxn modelId="{9A958250-A64B-5644-A33C-CCC459F88F93}" type="presOf" srcId="{DC39BA7B-F90C-4AE1-8A6C-439C71B4F9DD}" destId="{9ACCF40E-D842-634A-9262-6811EA48AC1A}" srcOrd="0" destOrd="0" presId="urn:microsoft.com/office/officeart/2005/8/layout/vProcess5"/>
    <dgm:cxn modelId="{BF8E5178-C514-1043-9C78-7335E3DBA478}" type="presOf" srcId="{012551DA-DC56-4E5D-9A02-3DD1942C29A9}" destId="{81F961A6-2378-D34A-8276-9B083C0379BC}" srcOrd="1" destOrd="0" presId="urn:microsoft.com/office/officeart/2005/8/layout/vProcess5"/>
    <dgm:cxn modelId="{3BDD898D-4CA7-4F4C-9EA1-9426BCF8DFBA}" type="presOf" srcId="{2ACECFD6-92DE-4EFE-A15F-67A931F8B164}" destId="{D98A0CB5-BC55-BD4C-B929-874F5F70DCF9}" srcOrd="0" destOrd="0" presId="urn:microsoft.com/office/officeart/2005/8/layout/vProcess5"/>
    <dgm:cxn modelId="{A5A6719C-8C04-274E-B796-C8FA8BA3EF5C}" type="presOf" srcId="{62D08544-5799-44CC-8A0F-BD6ACA1DFBB4}" destId="{C01B3BFD-A4B9-3C41-9C7F-7E16B339E0F0}" srcOrd="1" destOrd="0" presId="urn:microsoft.com/office/officeart/2005/8/layout/vProcess5"/>
    <dgm:cxn modelId="{138E88B5-F4C3-8947-AD21-C9C298978186}" type="presOf" srcId="{86FB028F-C6F4-4D15-B4C8-3059A51551BF}" destId="{9C95853A-CCC9-8845-A7BE-62C4CA2A3512}" srcOrd="0" destOrd="0" presId="urn:microsoft.com/office/officeart/2005/8/layout/vProcess5"/>
    <dgm:cxn modelId="{E7E1A6BF-FEC6-DB42-831F-3F422B8EAE61}" type="presOf" srcId="{8B432737-BF35-4FE2-8A1F-395CD50EDB59}" destId="{38AF9E08-6F7F-3149-828C-F4682A68EA9B}" srcOrd="1" destOrd="0" presId="urn:microsoft.com/office/officeart/2005/8/layout/vProcess5"/>
    <dgm:cxn modelId="{2C47DAC9-7F21-894E-9228-D89512A15ACA}" type="presOf" srcId="{F5D7262C-8F74-4EDF-9CB0-7BF02B8C8621}" destId="{D78429E5-56CC-6648-B4EB-71B92FC53240}" srcOrd="1" destOrd="0" presId="urn:microsoft.com/office/officeart/2005/8/layout/vProcess5"/>
    <dgm:cxn modelId="{AB975AE0-979F-49A6-A81D-B74B82FCF281}" srcId="{02827E90-6A53-4B31-B2E6-27979D8A984B}" destId="{012551DA-DC56-4E5D-9A02-3DD1942C29A9}" srcOrd="3" destOrd="0" parTransId="{EE25A72A-B245-477A-8A93-AF0A01D1611B}" sibTransId="{8438931D-A843-4ED4-B7FA-24FBA3A308C2}"/>
    <dgm:cxn modelId="{CBB808E7-FC02-1D41-83CE-6F60E7FF4FAD}" type="presOf" srcId="{635BA361-3E2E-4438-9C33-84DD68926FC2}" destId="{4ED6B4DD-A045-FB4C-8869-DAF81FEB736A}" srcOrd="0" destOrd="0" presId="urn:microsoft.com/office/officeart/2005/8/layout/vProcess5"/>
    <dgm:cxn modelId="{3D53E8EB-3372-4733-9422-E2D71803FDD3}" srcId="{02827E90-6A53-4B31-B2E6-27979D8A984B}" destId="{DC39BA7B-F90C-4AE1-8A6C-439C71B4F9DD}" srcOrd="4" destOrd="0" parTransId="{7900EF25-0CE0-49BF-B9D1-4E1B8BA19DB4}" sibTransId="{A62A0FD4-E366-461F-980B-9745F625796F}"/>
    <dgm:cxn modelId="{8D8EB4F8-4FFE-B54D-A8E7-2B02CFCCEF12}" type="presOf" srcId="{F5D7262C-8F74-4EDF-9CB0-7BF02B8C8621}" destId="{F90DC5AD-5BAC-004F-B035-B312D21C45BA}" srcOrd="0" destOrd="0" presId="urn:microsoft.com/office/officeart/2005/8/layout/vProcess5"/>
    <dgm:cxn modelId="{B8CF8372-D9D3-254F-95F8-E38195420A1C}" type="presParOf" srcId="{FE4E5662-189D-344E-B3EF-7370C7C22005}" destId="{B7A2182D-9852-9841-9B55-3CF87FCB2AEE}" srcOrd="0" destOrd="0" presId="urn:microsoft.com/office/officeart/2005/8/layout/vProcess5"/>
    <dgm:cxn modelId="{7604A619-8204-1147-8C13-5DD90636DF38}" type="presParOf" srcId="{FE4E5662-189D-344E-B3EF-7370C7C22005}" destId="{DAD536E2-2891-924B-8513-CD98DC77B310}" srcOrd="1" destOrd="0" presId="urn:microsoft.com/office/officeart/2005/8/layout/vProcess5"/>
    <dgm:cxn modelId="{4BBF3CBA-F846-F845-BDAD-258F5A5E0AB6}" type="presParOf" srcId="{FE4E5662-189D-344E-B3EF-7370C7C22005}" destId="{B3408806-420A-804E-B630-0F0B2ADBF118}" srcOrd="2" destOrd="0" presId="urn:microsoft.com/office/officeart/2005/8/layout/vProcess5"/>
    <dgm:cxn modelId="{9AD7E695-5C1C-B743-90DB-D31AD154A7F5}" type="presParOf" srcId="{FE4E5662-189D-344E-B3EF-7370C7C22005}" destId="{F90DC5AD-5BAC-004F-B035-B312D21C45BA}" srcOrd="3" destOrd="0" presId="urn:microsoft.com/office/officeart/2005/8/layout/vProcess5"/>
    <dgm:cxn modelId="{96AC0964-5C25-B542-A0A1-955C595A88BD}" type="presParOf" srcId="{FE4E5662-189D-344E-B3EF-7370C7C22005}" destId="{30F53294-9F6F-574D-B27D-7095EBEB37BF}" srcOrd="4" destOrd="0" presId="urn:microsoft.com/office/officeart/2005/8/layout/vProcess5"/>
    <dgm:cxn modelId="{76373EB1-A57E-C445-9ED1-719A8D69CA11}" type="presParOf" srcId="{FE4E5662-189D-344E-B3EF-7370C7C22005}" destId="{9ACCF40E-D842-634A-9262-6811EA48AC1A}" srcOrd="5" destOrd="0" presId="urn:microsoft.com/office/officeart/2005/8/layout/vProcess5"/>
    <dgm:cxn modelId="{3FDBFF2D-ADCD-E244-B604-07233EAE598C}" type="presParOf" srcId="{FE4E5662-189D-344E-B3EF-7370C7C22005}" destId="{4ED6B4DD-A045-FB4C-8869-DAF81FEB736A}" srcOrd="6" destOrd="0" presId="urn:microsoft.com/office/officeart/2005/8/layout/vProcess5"/>
    <dgm:cxn modelId="{FA35C43A-0872-CF44-842B-2B251E2D5F94}" type="presParOf" srcId="{FE4E5662-189D-344E-B3EF-7370C7C22005}" destId="{9C95853A-CCC9-8845-A7BE-62C4CA2A3512}" srcOrd="7" destOrd="0" presId="urn:microsoft.com/office/officeart/2005/8/layout/vProcess5"/>
    <dgm:cxn modelId="{1F240A1A-E1CA-8B4E-A106-891B1F9E98D2}" type="presParOf" srcId="{FE4E5662-189D-344E-B3EF-7370C7C22005}" destId="{D98A0CB5-BC55-BD4C-B929-874F5F70DCF9}" srcOrd="8" destOrd="0" presId="urn:microsoft.com/office/officeart/2005/8/layout/vProcess5"/>
    <dgm:cxn modelId="{35EDD0EE-45C9-9341-A49E-4B556F379DDA}" type="presParOf" srcId="{FE4E5662-189D-344E-B3EF-7370C7C22005}" destId="{DBC197FB-ACD6-1B41-953E-0C5A2F16777F}" srcOrd="9" destOrd="0" presId="urn:microsoft.com/office/officeart/2005/8/layout/vProcess5"/>
    <dgm:cxn modelId="{3F958D99-B1E2-924A-9E69-2453964551EC}" type="presParOf" srcId="{FE4E5662-189D-344E-B3EF-7370C7C22005}" destId="{38AF9E08-6F7F-3149-828C-F4682A68EA9B}" srcOrd="10" destOrd="0" presId="urn:microsoft.com/office/officeart/2005/8/layout/vProcess5"/>
    <dgm:cxn modelId="{FD57AB91-22BF-A642-8637-301184281BA3}" type="presParOf" srcId="{FE4E5662-189D-344E-B3EF-7370C7C22005}" destId="{C01B3BFD-A4B9-3C41-9C7F-7E16B339E0F0}" srcOrd="11" destOrd="0" presId="urn:microsoft.com/office/officeart/2005/8/layout/vProcess5"/>
    <dgm:cxn modelId="{A57D59B5-2119-B44A-86A3-12FD933BEBD0}" type="presParOf" srcId="{FE4E5662-189D-344E-B3EF-7370C7C22005}" destId="{D78429E5-56CC-6648-B4EB-71B92FC53240}" srcOrd="12" destOrd="0" presId="urn:microsoft.com/office/officeart/2005/8/layout/vProcess5"/>
    <dgm:cxn modelId="{47848D69-E69D-6C4D-A541-61DB412DF912}" type="presParOf" srcId="{FE4E5662-189D-344E-B3EF-7370C7C22005}" destId="{81F961A6-2378-D34A-8276-9B083C0379BC}" srcOrd="13" destOrd="0" presId="urn:microsoft.com/office/officeart/2005/8/layout/vProcess5"/>
    <dgm:cxn modelId="{5EB37110-EDCB-FE44-8E69-2D4894C824BB}" type="presParOf" srcId="{FE4E5662-189D-344E-B3EF-7370C7C22005}" destId="{73773034-75E5-264B-A503-8CC12DBACED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536E2-2891-924B-8513-CD98DC77B310}">
      <dsp:nvSpPr>
        <dsp:cNvPr id="0" name=""/>
        <dsp:cNvSpPr/>
      </dsp:nvSpPr>
      <dsp:spPr>
        <a:xfrm>
          <a:off x="0" y="0"/>
          <a:ext cx="7627620" cy="64100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Many efforts, including both commercial and not-for-profit initiatives, are undertaken for developmental purpose.</a:t>
          </a:r>
        </a:p>
      </dsp:txBody>
      <dsp:txXfrm>
        <a:off x="18774" y="18774"/>
        <a:ext cx="6860930" cy="603455"/>
      </dsp:txXfrm>
    </dsp:sp>
    <dsp:sp modelId="{B3408806-420A-804E-B630-0F0B2ADBF118}">
      <dsp:nvSpPr>
        <dsp:cNvPr id="0" name=""/>
        <dsp:cNvSpPr/>
      </dsp:nvSpPr>
      <dsp:spPr>
        <a:xfrm>
          <a:off x="569594" y="730032"/>
          <a:ext cx="7627620" cy="641003"/>
        </a:xfrm>
        <a:prstGeom prst="roundRect">
          <a:avLst>
            <a:gd name="adj" fmla="val 10000"/>
          </a:avLst>
        </a:prstGeom>
        <a:solidFill>
          <a:schemeClr val="accent2">
            <a:hueOff val="-374281"/>
            <a:satOff val="-1872"/>
            <a:lumOff val="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These efforts often unconsciously promote SDGs and can be further benefitted by use of space technology.</a:t>
          </a:r>
        </a:p>
      </dsp:txBody>
      <dsp:txXfrm>
        <a:off x="588368" y="748806"/>
        <a:ext cx="6603824" cy="603455"/>
      </dsp:txXfrm>
    </dsp:sp>
    <dsp:sp modelId="{F90DC5AD-5BAC-004F-B035-B312D21C45BA}">
      <dsp:nvSpPr>
        <dsp:cNvPr id="0" name=""/>
        <dsp:cNvSpPr/>
      </dsp:nvSpPr>
      <dsp:spPr>
        <a:xfrm>
          <a:off x="1139189" y="1460064"/>
          <a:ext cx="7627620" cy="641003"/>
        </a:xfrm>
        <a:prstGeom prst="roundRect">
          <a:avLst>
            <a:gd name="adj" fmla="val 10000"/>
          </a:avLst>
        </a:prstGeom>
        <a:solidFill>
          <a:schemeClr val="accent2">
            <a:hueOff val="-748562"/>
            <a:satOff val="-3744"/>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It is important to realize how developmental goals of an organization often aligns with UN SDGs.</a:t>
          </a:r>
        </a:p>
      </dsp:txBody>
      <dsp:txXfrm>
        <a:off x="1157963" y="1478838"/>
        <a:ext cx="6603824" cy="603455"/>
      </dsp:txXfrm>
    </dsp:sp>
    <dsp:sp modelId="{30F53294-9F6F-574D-B27D-7095EBEB37BF}">
      <dsp:nvSpPr>
        <dsp:cNvPr id="0" name=""/>
        <dsp:cNvSpPr/>
      </dsp:nvSpPr>
      <dsp:spPr>
        <a:xfrm>
          <a:off x="1708784" y="2190096"/>
          <a:ext cx="7627620" cy="641003"/>
        </a:xfrm>
        <a:prstGeom prst="roundRect">
          <a:avLst>
            <a:gd name="adj" fmla="val 10000"/>
          </a:avLst>
        </a:prstGeom>
        <a:solidFill>
          <a:schemeClr val="accent2">
            <a:hueOff val="-1122843"/>
            <a:satOff val="-5616"/>
            <a:lumOff val="19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Aligning the developmental objectives with SDGs in concerted and directed growth along with rest of the world is a change of narrative that is important.</a:t>
          </a:r>
        </a:p>
      </dsp:txBody>
      <dsp:txXfrm>
        <a:off x="1727558" y="2208870"/>
        <a:ext cx="6603824" cy="603455"/>
      </dsp:txXfrm>
    </dsp:sp>
    <dsp:sp modelId="{9ACCF40E-D842-634A-9262-6811EA48AC1A}">
      <dsp:nvSpPr>
        <dsp:cNvPr id="0" name=""/>
        <dsp:cNvSpPr/>
      </dsp:nvSpPr>
      <dsp:spPr>
        <a:xfrm>
          <a:off x="2278379" y="2920129"/>
          <a:ext cx="7627620" cy="641003"/>
        </a:xfrm>
        <a:prstGeom prst="roundRect">
          <a:avLst>
            <a:gd name="adj" fmla="val 10000"/>
          </a:avLst>
        </a:prstGeom>
        <a:solidFill>
          <a:schemeClr val="accent2">
            <a:hueOff val="-1497123"/>
            <a:satOff val="-7488"/>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We consider it is important to have localized growth at grassroot level but the same should be connected with the global development too.</a:t>
          </a:r>
        </a:p>
      </dsp:txBody>
      <dsp:txXfrm>
        <a:off x="2297153" y="2938903"/>
        <a:ext cx="6603824" cy="603455"/>
      </dsp:txXfrm>
    </dsp:sp>
    <dsp:sp modelId="{4ED6B4DD-A045-FB4C-8869-DAF81FEB736A}">
      <dsp:nvSpPr>
        <dsp:cNvPr id="0" name=""/>
        <dsp:cNvSpPr/>
      </dsp:nvSpPr>
      <dsp:spPr>
        <a:xfrm>
          <a:off x="7210967" y="468288"/>
          <a:ext cx="416652" cy="41665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304714" y="468288"/>
        <a:ext cx="229158" cy="313531"/>
      </dsp:txXfrm>
    </dsp:sp>
    <dsp:sp modelId="{9C95853A-CCC9-8845-A7BE-62C4CA2A3512}">
      <dsp:nvSpPr>
        <dsp:cNvPr id="0" name=""/>
        <dsp:cNvSpPr/>
      </dsp:nvSpPr>
      <dsp:spPr>
        <a:xfrm>
          <a:off x="7780562" y="1198321"/>
          <a:ext cx="416652" cy="416652"/>
        </a:xfrm>
        <a:prstGeom prst="downArrow">
          <a:avLst>
            <a:gd name="adj1" fmla="val 55000"/>
            <a:gd name="adj2" fmla="val 45000"/>
          </a:avLst>
        </a:prstGeom>
        <a:solidFill>
          <a:schemeClr val="accent2">
            <a:tint val="40000"/>
            <a:alpha val="90000"/>
            <a:hueOff val="-486085"/>
            <a:satOff val="-133"/>
            <a:lumOff val="84"/>
            <a:alphaOff val="0"/>
          </a:schemeClr>
        </a:solidFill>
        <a:ln w="12700" cap="flat" cmpd="sng" algn="ctr">
          <a:solidFill>
            <a:schemeClr val="accent2">
              <a:tint val="40000"/>
              <a:alpha val="90000"/>
              <a:hueOff val="-486085"/>
              <a:satOff val="-133"/>
              <a:lumOff val="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874309" y="1198321"/>
        <a:ext cx="229158" cy="313531"/>
      </dsp:txXfrm>
    </dsp:sp>
    <dsp:sp modelId="{D98A0CB5-BC55-BD4C-B929-874F5F70DCF9}">
      <dsp:nvSpPr>
        <dsp:cNvPr id="0" name=""/>
        <dsp:cNvSpPr/>
      </dsp:nvSpPr>
      <dsp:spPr>
        <a:xfrm>
          <a:off x="8350157" y="1917670"/>
          <a:ext cx="416652" cy="416652"/>
        </a:xfrm>
        <a:prstGeom prst="downArrow">
          <a:avLst>
            <a:gd name="adj1" fmla="val 55000"/>
            <a:gd name="adj2" fmla="val 45000"/>
          </a:avLst>
        </a:prstGeom>
        <a:solidFill>
          <a:schemeClr val="accent2">
            <a:tint val="40000"/>
            <a:alpha val="90000"/>
            <a:hueOff val="-972169"/>
            <a:satOff val="-266"/>
            <a:lumOff val="167"/>
            <a:alphaOff val="0"/>
          </a:schemeClr>
        </a:solidFill>
        <a:ln w="12700" cap="flat" cmpd="sng" algn="ctr">
          <a:solidFill>
            <a:schemeClr val="accent2">
              <a:tint val="40000"/>
              <a:alpha val="90000"/>
              <a:hueOff val="-972169"/>
              <a:satOff val="-266"/>
              <a:lumOff val="1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8443904" y="1917670"/>
        <a:ext cx="229158" cy="313531"/>
      </dsp:txXfrm>
    </dsp:sp>
    <dsp:sp modelId="{DBC197FB-ACD6-1B41-953E-0C5A2F16777F}">
      <dsp:nvSpPr>
        <dsp:cNvPr id="0" name=""/>
        <dsp:cNvSpPr/>
      </dsp:nvSpPr>
      <dsp:spPr>
        <a:xfrm>
          <a:off x="8919752" y="2654824"/>
          <a:ext cx="416652" cy="416652"/>
        </a:xfrm>
        <a:prstGeom prst="downArrow">
          <a:avLst>
            <a:gd name="adj1" fmla="val 55000"/>
            <a:gd name="adj2" fmla="val 45000"/>
          </a:avLst>
        </a:prstGeom>
        <a:solidFill>
          <a:schemeClr val="accent2">
            <a:tint val="40000"/>
            <a:alpha val="90000"/>
            <a:hueOff val="-1458254"/>
            <a:satOff val="-399"/>
            <a:lumOff val="251"/>
            <a:alphaOff val="0"/>
          </a:schemeClr>
        </a:solidFill>
        <a:ln w="12700" cap="flat" cmpd="sng" algn="ctr">
          <a:solidFill>
            <a:schemeClr val="accent2">
              <a:tint val="40000"/>
              <a:alpha val="90000"/>
              <a:hueOff val="-1458254"/>
              <a:satOff val="-399"/>
              <a:lumOff val="2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9013499" y="2654824"/>
        <a:ext cx="229158" cy="31353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91854-FF53-44FD-B4A6-9556FACA93E9}" type="datetimeFigureOut">
              <a:rPr lang="en-US" smtClean="0"/>
              <a:t>10/2/24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12EE9-527A-4C24-AB3B-ECF2F70FF0DF}" type="slidenum">
              <a:rPr lang="en-US" smtClean="0"/>
              <a:t>‹#›</a:t>
            </a:fld>
            <a:endParaRPr lang="en-US"/>
          </a:p>
        </p:txBody>
      </p:sp>
    </p:spTree>
    <p:extLst>
      <p:ext uri="{BB962C8B-B14F-4D97-AF65-F5344CB8AC3E}">
        <p14:creationId xmlns:p14="http://schemas.microsoft.com/office/powerpoint/2010/main" val="1780699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C12EE9-527A-4C24-AB3B-ECF2F70FF0DF}" type="slidenum">
              <a:rPr lang="en-US" smtClean="0"/>
              <a:t>7</a:t>
            </a:fld>
            <a:endParaRPr lang="en-US"/>
          </a:p>
        </p:txBody>
      </p:sp>
    </p:spTree>
    <p:extLst>
      <p:ext uri="{BB962C8B-B14F-4D97-AF65-F5344CB8AC3E}">
        <p14:creationId xmlns:p14="http://schemas.microsoft.com/office/powerpoint/2010/main" val="1129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10/2/24</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69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10/2/24</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941121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10/2/24</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38581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10/2/24</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56772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10/2/24</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4621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10/2/24</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58556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10/2/24</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671046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10/2/24</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2077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10/2/24</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56576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10/2/24</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0804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10/2/24</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51203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10/2/24</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3387507547"/>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joepelton@verizon.net" TargetMode="External"/><Relationship Id="rId2" Type="http://schemas.openxmlformats.org/officeDocument/2006/relationships/hyperlink" Target="mailto:Upasana.Dasgupta.1@ulaval.ca" TargetMode="External"/><Relationship Id="rId1" Type="http://schemas.openxmlformats.org/officeDocument/2006/relationships/slideLayout" Target="../slideLayouts/slideLayout2.xml"/><Relationship Id="rId5" Type="http://schemas.openxmlformats.org/officeDocument/2006/relationships/hyperlink" Target="https://acesworldwide.org/" TargetMode="External"/><Relationship Id="rId4" Type="http://schemas.openxmlformats.org/officeDocument/2006/relationships/hyperlink" Target="mailto:kim4aces@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D5ECB1-AC85-4830-AF8E-3E8C2A1A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9113106" cy="6858000"/>
          </a:xfrm>
          <a:custGeom>
            <a:avLst/>
            <a:gdLst>
              <a:gd name="connsiteX0" fmla="*/ 2227781 w 9113106"/>
              <a:gd name="connsiteY0" fmla="*/ 6858000 h 6858000"/>
              <a:gd name="connsiteX1" fmla="*/ 2227781 w 9113106"/>
              <a:gd name="connsiteY1" fmla="*/ 6858000 h 6858000"/>
              <a:gd name="connsiteX2" fmla="*/ 0 w 9113106"/>
              <a:gd name="connsiteY2" fmla="*/ 6858000 h 6858000"/>
              <a:gd name="connsiteX3" fmla="*/ 6010592 w 9113106"/>
              <a:gd name="connsiteY3" fmla="*/ 0 h 6858000"/>
              <a:gd name="connsiteX4" fmla="*/ 6885325 w 9113106"/>
              <a:gd name="connsiteY4" fmla="*/ 0 h 6858000"/>
              <a:gd name="connsiteX5" fmla="*/ 6885325 w 9113106"/>
              <a:gd name="connsiteY5" fmla="*/ 1543809 h 6858000"/>
              <a:gd name="connsiteX6" fmla="*/ 8238373 w 9113106"/>
              <a:gd name="connsiteY6" fmla="*/ 0 h 6858000"/>
              <a:gd name="connsiteX7" fmla="*/ 9113106 w 9113106"/>
              <a:gd name="connsiteY7" fmla="*/ 0 h 6858000"/>
              <a:gd name="connsiteX8" fmla="*/ 9113106 w 9113106"/>
              <a:gd name="connsiteY8" fmla="*/ 6857999 h 6858000"/>
              <a:gd name="connsiteX0" fmla="*/ 2227781 w 9113106"/>
              <a:gd name="connsiteY0" fmla="*/ 6858000 h 6858000"/>
              <a:gd name="connsiteX1" fmla="*/ 2227781 w 9113106"/>
              <a:gd name="connsiteY1" fmla="*/ 6858000 h 6858000"/>
              <a:gd name="connsiteX2" fmla="*/ 0 w 9113106"/>
              <a:gd name="connsiteY2" fmla="*/ 6858000 h 6858000"/>
              <a:gd name="connsiteX3" fmla="*/ 6010592 w 9113106"/>
              <a:gd name="connsiteY3" fmla="*/ 0 h 6858000"/>
              <a:gd name="connsiteX4" fmla="*/ 6885325 w 9113106"/>
              <a:gd name="connsiteY4" fmla="*/ 0 h 6858000"/>
              <a:gd name="connsiteX5" fmla="*/ 8238373 w 9113106"/>
              <a:gd name="connsiteY5" fmla="*/ 0 h 6858000"/>
              <a:gd name="connsiteX6" fmla="*/ 9113106 w 9113106"/>
              <a:gd name="connsiteY6" fmla="*/ 0 h 6858000"/>
              <a:gd name="connsiteX7" fmla="*/ 9113106 w 9113106"/>
              <a:gd name="connsiteY7" fmla="*/ 6857999 h 6858000"/>
              <a:gd name="connsiteX8" fmla="*/ 2227781 w 9113106"/>
              <a:gd name="connsiteY8" fmla="*/ 6858000 h 6858000"/>
              <a:gd name="connsiteX0" fmla="*/ 2227781 w 9113106"/>
              <a:gd name="connsiteY0" fmla="*/ 6858000 h 6858000"/>
              <a:gd name="connsiteX1" fmla="*/ 2227781 w 9113106"/>
              <a:gd name="connsiteY1" fmla="*/ 6858000 h 6858000"/>
              <a:gd name="connsiteX2" fmla="*/ 0 w 9113106"/>
              <a:gd name="connsiteY2" fmla="*/ 6858000 h 6858000"/>
              <a:gd name="connsiteX3" fmla="*/ 6010592 w 9113106"/>
              <a:gd name="connsiteY3" fmla="*/ 0 h 6858000"/>
              <a:gd name="connsiteX4" fmla="*/ 8238373 w 9113106"/>
              <a:gd name="connsiteY4" fmla="*/ 0 h 6858000"/>
              <a:gd name="connsiteX5" fmla="*/ 9113106 w 9113106"/>
              <a:gd name="connsiteY5" fmla="*/ 0 h 6858000"/>
              <a:gd name="connsiteX6" fmla="*/ 9113106 w 9113106"/>
              <a:gd name="connsiteY6" fmla="*/ 6857999 h 6858000"/>
              <a:gd name="connsiteX7" fmla="*/ 2227781 w 9113106"/>
              <a:gd name="connsiteY7" fmla="*/ 6858000 h 6858000"/>
              <a:gd name="connsiteX0" fmla="*/ 2227781 w 9113106"/>
              <a:gd name="connsiteY0" fmla="*/ 6858000 h 6858000"/>
              <a:gd name="connsiteX1" fmla="*/ 2227781 w 9113106"/>
              <a:gd name="connsiteY1" fmla="*/ 6858000 h 6858000"/>
              <a:gd name="connsiteX2" fmla="*/ 0 w 9113106"/>
              <a:gd name="connsiteY2" fmla="*/ 6858000 h 6858000"/>
              <a:gd name="connsiteX3" fmla="*/ 6010592 w 9113106"/>
              <a:gd name="connsiteY3" fmla="*/ 0 h 6858000"/>
              <a:gd name="connsiteX4" fmla="*/ 9113106 w 9113106"/>
              <a:gd name="connsiteY4" fmla="*/ 0 h 6858000"/>
              <a:gd name="connsiteX5" fmla="*/ 9113106 w 9113106"/>
              <a:gd name="connsiteY5" fmla="*/ 6857999 h 6858000"/>
              <a:gd name="connsiteX6" fmla="*/ 2227781 w 9113106"/>
              <a:gd name="connsiteY6" fmla="*/ 6858000 h 6858000"/>
              <a:gd name="connsiteX0" fmla="*/ 9113106 w 9113106"/>
              <a:gd name="connsiteY0" fmla="*/ 6857999 h 6858000"/>
              <a:gd name="connsiteX1" fmla="*/ 2227781 w 9113106"/>
              <a:gd name="connsiteY1" fmla="*/ 6858000 h 6858000"/>
              <a:gd name="connsiteX2" fmla="*/ 0 w 9113106"/>
              <a:gd name="connsiteY2" fmla="*/ 6858000 h 6858000"/>
              <a:gd name="connsiteX3" fmla="*/ 6010592 w 9113106"/>
              <a:gd name="connsiteY3" fmla="*/ 0 h 6858000"/>
              <a:gd name="connsiteX4" fmla="*/ 9113106 w 9113106"/>
              <a:gd name="connsiteY4" fmla="*/ 0 h 6858000"/>
              <a:gd name="connsiteX5" fmla="*/ 9113106 w 9113106"/>
              <a:gd name="connsiteY5" fmla="*/ 6857999 h 6858000"/>
              <a:gd name="connsiteX0" fmla="*/ 9113106 w 9113106"/>
              <a:gd name="connsiteY0" fmla="*/ 6857999 h 6858000"/>
              <a:gd name="connsiteX1" fmla="*/ 0 w 9113106"/>
              <a:gd name="connsiteY1" fmla="*/ 6858000 h 6858000"/>
              <a:gd name="connsiteX2" fmla="*/ 6010592 w 9113106"/>
              <a:gd name="connsiteY2" fmla="*/ 0 h 6858000"/>
              <a:gd name="connsiteX3" fmla="*/ 9113106 w 9113106"/>
              <a:gd name="connsiteY3" fmla="*/ 0 h 6858000"/>
              <a:gd name="connsiteX4" fmla="*/ 9113106 w 9113106"/>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106" h="6858000">
                <a:moveTo>
                  <a:pt x="9113106" y="6857999"/>
                </a:moveTo>
                <a:lnTo>
                  <a:pt x="0" y="6858000"/>
                </a:lnTo>
                <a:lnTo>
                  <a:pt x="6010592" y="0"/>
                </a:lnTo>
                <a:lnTo>
                  <a:pt x="9113106" y="0"/>
                </a:lnTo>
                <a:lnTo>
                  <a:pt x="9113106" y="6857999"/>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D62BA05-576B-CC3E-A43D-D1A0B098392B}"/>
              </a:ext>
            </a:extLst>
          </p:cNvPr>
          <p:cNvSpPr>
            <a:spLocks noGrp="1"/>
          </p:cNvSpPr>
          <p:nvPr>
            <p:ph type="ctrTitle"/>
          </p:nvPr>
        </p:nvSpPr>
        <p:spPr>
          <a:xfrm>
            <a:off x="1143000" y="1181101"/>
            <a:ext cx="5202381" cy="1998517"/>
          </a:xfrm>
        </p:spPr>
        <p:txBody>
          <a:bodyPr>
            <a:normAutofit fontScale="90000"/>
          </a:bodyPr>
          <a:lstStyle/>
          <a:p>
            <a:pPr>
              <a:lnSpc>
                <a:spcPct val="90000"/>
              </a:lnSpc>
            </a:pPr>
            <a:r>
              <a:rPr lang="en-US" sz="3000" dirty="0"/>
              <a:t>Space For ALL: The Space and Sustainability Compact Agreement Initiative</a:t>
            </a:r>
          </a:p>
        </p:txBody>
      </p:sp>
      <p:sp>
        <p:nvSpPr>
          <p:cNvPr id="3" name="Subtitle 2">
            <a:extLst>
              <a:ext uri="{FF2B5EF4-FFF2-40B4-BE49-F238E27FC236}">
                <a16:creationId xmlns:a16="http://schemas.microsoft.com/office/drawing/2014/main" id="{E82FC9AB-98B3-B3AC-453A-84A0A5AD9519}"/>
              </a:ext>
            </a:extLst>
          </p:cNvPr>
          <p:cNvSpPr>
            <a:spLocks noGrp="1"/>
          </p:cNvSpPr>
          <p:nvPr>
            <p:ph type="subTitle" idx="1"/>
          </p:nvPr>
        </p:nvSpPr>
        <p:spPr>
          <a:xfrm>
            <a:off x="1143000" y="3557238"/>
            <a:ext cx="2597191" cy="2620537"/>
          </a:xfrm>
        </p:spPr>
        <p:txBody>
          <a:bodyPr anchor="b">
            <a:normAutofit/>
          </a:bodyPr>
          <a:lstStyle/>
          <a:p>
            <a:r>
              <a:rPr lang="en-US" dirty="0"/>
              <a:t>Created by Dr Upasana Dasgupta, Dr Joseph Pelton and Kim E Degnan</a:t>
            </a:r>
          </a:p>
        </p:txBody>
      </p:sp>
      <p:pic>
        <p:nvPicPr>
          <p:cNvPr id="4" name="Picture 3">
            <a:extLst>
              <a:ext uri="{FF2B5EF4-FFF2-40B4-BE49-F238E27FC236}">
                <a16:creationId xmlns:a16="http://schemas.microsoft.com/office/drawing/2014/main" id="{72D16349-AA00-DA6D-8C5F-163FD6520EDE}"/>
              </a:ext>
            </a:extLst>
          </p:cNvPr>
          <p:cNvPicPr>
            <a:picLocks noChangeAspect="1"/>
          </p:cNvPicPr>
          <p:nvPr/>
        </p:nvPicPr>
        <p:blipFill rotWithShape="1">
          <a:blip r:embed="rId2"/>
          <a:srcRect t="5784" r="1"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3" name="Freeform: Shape 12">
            <a:extLst>
              <a:ext uri="{FF2B5EF4-FFF2-40B4-BE49-F238E27FC236}">
                <a16:creationId xmlns:a16="http://schemas.microsoft.com/office/drawing/2014/main" id="{FD1C9DFA-A617-4257-95D3-CE862A146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6675"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logo with text on it&#10;&#10;Description automatically generated">
            <a:extLst>
              <a:ext uri="{FF2B5EF4-FFF2-40B4-BE49-F238E27FC236}">
                <a16:creationId xmlns:a16="http://schemas.microsoft.com/office/drawing/2014/main" id="{656E3692-CF0D-8988-C1DA-104A09440356}"/>
              </a:ext>
            </a:extLst>
          </p:cNvPr>
          <p:cNvPicPr>
            <a:picLocks noChangeAspect="1"/>
          </p:cNvPicPr>
          <p:nvPr/>
        </p:nvPicPr>
        <p:blipFill>
          <a:blip r:embed="rId3"/>
          <a:stretch>
            <a:fillRect/>
          </a:stretch>
        </p:blipFill>
        <p:spPr>
          <a:xfrm>
            <a:off x="1070354" y="3429000"/>
            <a:ext cx="2742481" cy="1340426"/>
          </a:xfrm>
          <a:prstGeom prst="rect">
            <a:avLst/>
          </a:prstGeom>
        </p:spPr>
      </p:pic>
    </p:spTree>
    <p:extLst>
      <p:ext uri="{BB962C8B-B14F-4D97-AF65-F5344CB8AC3E}">
        <p14:creationId xmlns:p14="http://schemas.microsoft.com/office/powerpoint/2010/main" val="3698645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F56D-2746-A9FB-9C1E-DD8F6DCCADEE}"/>
              </a:ext>
            </a:extLst>
          </p:cNvPr>
          <p:cNvSpPr>
            <a:spLocks noGrp="1"/>
          </p:cNvSpPr>
          <p:nvPr>
            <p:ph type="title"/>
          </p:nvPr>
        </p:nvSpPr>
        <p:spPr/>
        <p:txBody>
          <a:bodyPr/>
          <a:lstStyle/>
          <a:p>
            <a:r>
              <a:rPr lang="en-US" dirty="0"/>
              <a:t>What does a space and sustainability Compact Agreement contain?</a:t>
            </a:r>
          </a:p>
        </p:txBody>
      </p:sp>
      <p:sp>
        <p:nvSpPr>
          <p:cNvPr id="3" name="Content Placeholder 2">
            <a:extLst>
              <a:ext uri="{FF2B5EF4-FFF2-40B4-BE49-F238E27FC236}">
                <a16:creationId xmlns:a16="http://schemas.microsoft.com/office/drawing/2014/main" id="{76047CEA-5A4B-7A6D-535F-3E59AA6016A3}"/>
              </a:ext>
            </a:extLst>
          </p:cNvPr>
          <p:cNvSpPr>
            <a:spLocks noGrp="1"/>
          </p:cNvSpPr>
          <p:nvPr>
            <p:ph idx="1"/>
          </p:nvPr>
        </p:nvSpPr>
        <p:spPr/>
        <p:txBody>
          <a:bodyPr/>
          <a:lstStyle/>
          <a:p>
            <a:r>
              <a:rPr lang="en-US" dirty="0"/>
              <a:t>Template contains contact information, type of space systems used, specific space application to be provided parties to the Agreement, projected future use and goals, SDG Goals addressed and signature  by parties to the agreement.</a:t>
            </a:r>
          </a:p>
          <a:p>
            <a:r>
              <a:rPr lang="en-US" dirty="0"/>
              <a:t>There are about 10 points and it will take around 1 hour to fill out a Space and Sustainability Compact Agreement.</a:t>
            </a:r>
          </a:p>
          <a:p>
            <a:r>
              <a:rPr lang="en-US" dirty="0"/>
              <a:t>“Space and Sustainability Compact Agreement” is a non-binding document.</a:t>
            </a:r>
          </a:p>
          <a:p>
            <a:endParaRPr lang="en-US" dirty="0"/>
          </a:p>
        </p:txBody>
      </p:sp>
    </p:spTree>
    <p:extLst>
      <p:ext uri="{BB962C8B-B14F-4D97-AF65-F5344CB8AC3E}">
        <p14:creationId xmlns:p14="http://schemas.microsoft.com/office/powerpoint/2010/main" val="2326570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EA1A24-9CA1-4513-A409-3AD90DB09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1CA5E7-9D74-BBF1-4178-F626CCFCA0E7}"/>
              </a:ext>
            </a:extLst>
          </p:cNvPr>
          <p:cNvSpPr>
            <a:spLocks noGrp="1"/>
          </p:cNvSpPr>
          <p:nvPr>
            <p:ph type="title"/>
          </p:nvPr>
        </p:nvSpPr>
        <p:spPr>
          <a:xfrm>
            <a:off x="1756756" y="906189"/>
            <a:ext cx="8689571" cy="1001886"/>
          </a:xfrm>
        </p:spPr>
        <p:txBody>
          <a:bodyPr anchor="b">
            <a:normAutofit/>
          </a:bodyPr>
          <a:lstStyle/>
          <a:p>
            <a:pPr algn="ctr"/>
            <a:r>
              <a:rPr lang="en-US" dirty="0"/>
              <a:t>Why this initiative?</a:t>
            </a:r>
            <a:endParaRPr lang="en-US"/>
          </a:p>
        </p:txBody>
      </p:sp>
      <p:cxnSp>
        <p:nvCxnSpPr>
          <p:cNvPr id="11" name="Straight Connector 10">
            <a:extLst>
              <a:ext uri="{FF2B5EF4-FFF2-40B4-BE49-F238E27FC236}">
                <a16:creationId xmlns:a16="http://schemas.microsoft.com/office/drawing/2014/main" id="{3C0930BD-361E-4C4D-8B08-ED210DFA2D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8B61C81-605B-25F4-E146-187413EDBD92}"/>
              </a:ext>
            </a:extLst>
          </p:cNvPr>
          <p:cNvGraphicFramePr>
            <a:graphicFrameLocks noGrp="1"/>
          </p:cNvGraphicFramePr>
          <p:nvPr>
            <p:ph idx="1"/>
            <p:extLst>
              <p:ext uri="{D42A27DB-BD31-4B8C-83A1-F6EECF244321}">
                <p14:modId xmlns:p14="http://schemas.microsoft.com/office/powerpoint/2010/main" val="3058964897"/>
              </p:ext>
            </p:extLst>
          </p:nvPr>
        </p:nvGraphicFramePr>
        <p:xfrm>
          <a:off x="1143000" y="2338016"/>
          <a:ext cx="9906000" cy="3561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419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E0142-19AB-CDE9-2B47-B060775EB073}"/>
              </a:ext>
            </a:extLst>
          </p:cNvPr>
          <p:cNvSpPr>
            <a:spLocks noGrp="1"/>
          </p:cNvSpPr>
          <p:nvPr>
            <p:ph type="title"/>
          </p:nvPr>
        </p:nvSpPr>
        <p:spPr/>
        <p:txBody>
          <a:bodyPr/>
          <a:lstStyle/>
          <a:p>
            <a:r>
              <a:rPr lang="en-US" dirty="0"/>
              <a:t>Building a Coalition for “Space For All”</a:t>
            </a:r>
          </a:p>
        </p:txBody>
      </p:sp>
      <p:sp>
        <p:nvSpPr>
          <p:cNvPr id="3" name="Content Placeholder 2">
            <a:extLst>
              <a:ext uri="{FF2B5EF4-FFF2-40B4-BE49-F238E27FC236}">
                <a16:creationId xmlns:a16="http://schemas.microsoft.com/office/drawing/2014/main" id="{B8CAA08E-C30C-4226-D20D-3D10C7843BC6}"/>
              </a:ext>
            </a:extLst>
          </p:cNvPr>
          <p:cNvSpPr>
            <a:spLocks noGrp="1"/>
          </p:cNvSpPr>
          <p:nvPr>
            <p:ph idx="1"/>
          </p:nvPr>
        </p:nvSpPr>
        <p:spPr/>
        <p:txBody>
          <a:bodyPr>
            <a:normAutofit fontScale="92500" lnSpcReduction="20000"/>
          </a:bodyPr>
          <a:lstStyle/>
          <a:p>
            <a:r>
              <a:rPr lang="en-US" sz="2000" dirty="0">
                <a:latin typeface="Times New Roman" panose="02020603050405020304" pitchFamily="18" charset="0"/>
                <a:cs typeface="Times New Roman" panose="02020603050405020304" pitchFamily="18" charset="0"/>
              </a:rPr>
              <a:t>ACES Worldwide endeavors to forge new partnerships to find innovative answers to urgent space challenges</a:t>
            </a:r>
          </a:p>
          <a:p>
            <a:r>
              <a:rPr lang="en-US" dirty="0"/>
              <a:t>One key aspect of “Space for All” is a movement to enable all nations to use space to achieve sustainability and in particular to use space systems to achieve the UN 17 SDGs.</a:t>
            </a:r>
          </a:p>
          <a:p>
            <a:r>
              <a:rPr lang="en-US" dirty="0"/>
              <a:t>Compact Agreements to achieve these new uses of space systems and services is one pathway forward</a:t>
            </a:r>
          </a:p>
          <a:p>
            <a:r>
              <a:rPr lang="en-US" dirty="0"/>
              <a:t>Creating a global fund to create new incentives and “Space &amp; Sustainability Awards” to use space systems to achieve these goals is a key part of this strategy.</a:t>
            </a:r>
          </a:p>
          <a:p>
            <a:r>
              <a:rPr lang="en-US" dirty="0"/>
              <a:t>We hope that the Compact Agreements from ACES Worldwide Pilot Projects will begin a process for global growth of compact agreements registered with the UN OOSA</a:t>
            </a:r>
          </a:p>
          <a:p>
            <a:endParaRPr lang="en-US" dirty="0"/>
          </a:p>
        </p:txBody>
      </p:sp>
    </p:spTree>
    <p:extLst>
      <p:ext uri="{BB962C8B-B14F-4D97-AF65-F5344CB8AC3E}">
        <p14:creationId xmlns:p14="http://schemas.microsoft.com/office/powerpoint/2010/main" val="225995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1"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6D1F4DC3-EDAB-401A-BD21-33D25AB5F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9C7EB16-0EC8-4488-ACB2-C24CF90E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885325" cy="6858000"/>
          </a:xfrm>
          <a:custGeom>
            <a:avLst/>
            <a:gdLst>
              <a:gd name="connsiteX0" fmla="*/ 0 w 6885325"/>
              <a:gd name="connsiteY0" fmla="*/ 0 h 6858000"/>
              <a:gd name="connsiteX1" fmla="*/ 6885325 w 6885325"/>
              <a:gd name="connsiteY1" fmla="*/ 0 h 6858000"/>
              <a:gd name="connsiteX2" fmla="*/ 6885323 w 6885325"/>
              <a:gd name="connsiteY2" fmla="*/ 2 h 6858000"/>
              <a:gd name="connsiteX3" fmla="*/ 6885322 w 6885325"/>
              <a:gd name="connsiteY3" fmla="*/ 4 h 6858000"/>
              <a:gd name="connsiteX4" fmla="*/ 874733 w 6885325"/>
              <a:gd name="connsiteY4" fmla="*/ 6858000 h 6858000"/>
              <a:gd name="connsiteX5" fmla="*/ 0 w 68853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5325" h="6858000">
                <a:moveTo>
                  <a:pt x="0" y="0"/>
                </a:moveTo>
                <a:lnTo>
                  <a:pt x="6885325" y="0"/>
                </a:lnTo>
                <a:lnTo>
                  <a:pt x="6885323" y="2"/>
                </a:lnTo>
                <a:cubicBezTo>
                  <a:pt x="6885323" y="3"/>
                  <a:pt x="6885322" y="3"/>
                  <a:pt x="6885322" y="4"/>
                </a:cubicBezTo>
                <a:lnTo>
                  <a:pt x="874733" y="6858000"/>
                </a:lnTo>
                <a:lnTo>
                  <a:pt x="0" y="6858000"/>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080D8-33E1-1A8F-8D95-AA79FB052010}"/>
              </a:ext>
            </a:extLst>
          </p:cNvPr>
          <p:cNvSpPr>
            <a:spLocks noGrp="1"/>
          </p:cNvSpPr>
          <p:nvPr>
            <p:ph type="title"/>
          </p:nvPr>
        </p:nvSpPr>
        <p:spPr>
          <a:xfrm>
            <a:off x="1884555" y="267638"/>
            <a:ext cx="7326351" cy="1817640"/>
          </a:xfrm>
        </p:spPr>
        <p:txBody>
          <a:bodyPr vert="horz" lIns="91440" tIns="45720" rIns="91440" bIns="45720" rtlCol="0" anchor="t">
            <a:normAutofit fontScale="90000"/>
          </a:bodyPr>
          <a:lstStyle/>
          <a:p>
            <a:pPr algn="ctr"/>
            <a:br>
              <a:rPr lang="en-US" cap="all" spc="300" dirty="0">
                <a:solidFill>
                  <a:srgbClr val="FFFFFF"/>
                </a:solidFill>
              </a:rPr>
            </a:br>
            <a:br>
              <a:rPr lang="en-US" cap="all" spc="300" dirty="0">
                <a:solidFill>
                  <a:srgbClr val="FFFFFF"/>
                </a:solidFill>
              </a:rPr>
            </a:br>
            <a:r>
              <a:rPr lang="en-US" cap="all" spc="300" dirty="0">
                <a:solidFill>
                  <a:srgbClr val="FFFFFF"/>
                </a:solidFill>
              </a:rPr>
              <a:t>Thank you</a:t>
            </a:r>
            <a:br>
              <a:rPr lang="en-US" cap="all" spc="300" dirty="0">
                <a:solidFill>
                  <a:srgbClr val="FFFFFF"/>
                </a:solidFill>
              </a:rPr>
            </a:br>
            <a:br>
              <a:rPr lang="en-US" cap="all" spc="300" dirty="0">
                <a:solidFill>
                  <a:srgbClr val="FFFFFF"/>
                </a:solidFill>
              </a:rPr>
            </a:br>
            <a:br>
              <a:rPr lang="en-US" cap="all" spc="300" dirty="0">
                <a:solidFill>
                  <a:srgbClr val="FFFFFF"/>
                </a:solidFill>
              </a:rPr>
            </a:br>
            <a:br>
              <a:rPr lang="en-US" cap="all" spc="300" dirty="0">
                <a:solidFill>
                  <a:srgbClr val="FFFFFF"/>
                </a:solidFill>
              </a:rPr>
            </a:br>
            <a:br>
              <a:rPr lang="en-US" cap="all" spc="300" dirty="0">
                <a:solidFill>
                  <a:srgbClr val="FFFFFF"/>
                </a:solidFill>
              </a:rPr>
            </a:br>
            <a:br>
              <a:rPr lang="en-US" cap="all" spc="300" dirty="0">
                <a:solidFill>
                  <a:srgbClr val="FFFFFF"/>
                </a:solidFill>
              </a:rPr>
            </a:br>
            <a:br>
              <a:rPr lang="en-US" sz="4000" dirty="0"/>
            </a:br>
            <a:br>
              <a:rPr lang="en-US" sz="4000" dirty="0"/>
            </a:br>
            <a:br>
              <a:rPr lang="en-US" sz="3600" dirty="0"/>
            </a:br>
            <a:br>
              <a:rPr lang="en-US" sz="3600" dirty="0"/>
            </a:br>
            <a:br>
              <a:rPr lang="en-US" sz="3600" dirty="0"/>
            </a:br>
            <a:br>
              <a:rPr lang="en-US" sz="3600" dirty="0"/>
            </a:br>
            <a:br>
              <a:rPr lang="en-US" cap="all" spc="300" dirty="0">
                <a:solidFill>
                  <a:srgbClr val="FFFFFF"/>
                </a:solidFill>
              </a:rPr>
            </a:br>
            <a:endParaRPr lang="en-US" cap="all" spc="300" dirty="0">
              <a:solidFill>
                <a:srgbClr val="FFFFFF"/>
              </a:solidFill>
            </a:endParaRPr>
          </a:p>
        </p:txBody>
      </p:sp>
      <p:sp>
        <p:nvSpPr>
          <p:cNvPr id="17" name="Freeform: Shape 16">
            <a:extLst>
              <a:ext uri="{FF2B5EF4-FFF2-40B4-BE49-F238E27FC236}">
                <a16:creationId xmlns:a16="http://schemas.microsoft.com/office/drawing/2014/main" id="{C3C4CE1C-C768-4656-8941-CE322DBE7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3854" y="1544347"/>
            <a:ext cx="4676439" cy="5313651"/>
          </a:xfrm>
          <a:custGeom>
            <a:avLst/>
            <a:gdLst>
              <a:gd name="connsiteX0" fmla="*/ 6846874 w 6846874"/>
              <a:gd name="connsiteY0" fmla="*/ 3021586 h 3021586"/>
              <a:gd name="connsiteX1" fmla="*/ 0 w 6846874"/>
              <a:gd name="connsiteY1" fmla="*/ 3021585 h 3021586"/>
              <a:gd name="connsiteX2" fmla="*/ 3399286 w 6846874"/>
              <a:gd name="connsiteY2" fmla="*/ 0 h 3021586"/>
              <a:gd name="connsiteX0" fmla="*/ 6846874 w 6846874"/>
              <a:gd name="connsiteY0" fmla="*/ 3016405 h 3016405"/>
              <a:gd name="connsiteX1" fmla="*/ 0 w 6846874"/>
              <a:gd name="connsiteY1" fmla="*/ 3016404 h 3016405"/>
              <a:gd name="connsiteX2" fmla="*/ 3425190 w 6846874"/>
              <a:gd name="connsiteY2" fmla="*/ 0 h 3016405"/>
              <a:gd name="connsiteX3" fmla="*/ 6846874 w 6846874"/>
              <a:gd name="connsiteY3" fmla="*/ 3016405 h 3016405"/>
              <a:gd name="connsiteX0" fmla="*/ 6846874 w 6846874"/>
              <a:gd name="connsiteY0" fmla="*/ 3055286 h 3055286"/>
              <a:gd name="connsiteX1" fmla="*/ 0 w 6846874"/>
              <a:gd name="connsiteY1" fmla="*/ 3055285 h 3055286"/>
              <a:gd name="connsiteX2" fmla="*/ 3425190 w 6846874"/>
              <a:gd name="connsiteY2" fmla="*/ 0 h 3055286"/>
              <a:gd name="connsiteX3" fmla="*/ 6846874 w 6846874"/>
              <a:gd name="connsiteY3" fmla="*/ 3055286 h 3055286"/>
              <a:gd name="connsiteX0" fmla="*/ 6846874 w 6846874"/>
              <a:gd name="connsiteY0" fmla="*/ 5422604 h 5422604"/>
              <a:gd name="connsiteX1" fmla="*/ 0 w 6846874"/>
              <a:gd name="connsiteY1" fmla="*/ 5422603 h 5422604"/>
              <a:gd name="connsiteX2" fmla="*/ 6839561 w 6846874"/>
              <a:gd name="connsiteY2" fmla="*/ 0 h 5422604"/>
              <a:gd name="connsiteX3" fmla="*/ 6846874 w 6846874"/>
              <a:gd name="connsiteY3" fmla="*/ 5422604 h 5422604"/>
            </a:gdLst>
            <a:ahLst/>
            <a:cxnLst>
              <a:cxn ang="0">
                <a:pos x="connsiteX0" y="connsiteY0"/>
              </a:cxn>
              <a:cxn ang="0">
                <a:pos x="connsiteX1" y="connsiteY1"/>
              </a:cxn>
              <a:cxn ang="0">
                <a:pos x="connsiteX2" y="connsiteY2"/>
              </a:cxn>
              <a:cxn ang="0">
                <a:pos x="connsiteX3" y="connsiteY3"/>
              </a:cxn>
            </a:cxnLst>
            <a:rect l="l" t="t" r="r" b="b"/>
            <a:pathLst>
              <a:path w="6846874" h="5422604">
                <a:moveTo>
                  <a:pt x="6846874" y="5422604"/>
                </a:moveTo>
                <a:lnTo>
                  <a:pt x="0" y="5422603"/>
                </a:lnTo>
                <a:lnTo>
                  <a:pt x="6839561" y="0"/>
                </a:lnTo>
                <a:cubicBezTo>
                  <a:pt x="6841999" y="1807535"/>
                  <a:pt x="6844436" y="3615069"/>
                  <a:pt x="6846874" y="5422604"/>
                </a:cubicBez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9EB54EAA-2AE1-F02E-99B2-4E20912AE243}"/>
              </a:ext>
            </a:extLst>
          </p:cNvPr>
          <p:cNvSpPr txBox="1"/>
          <p:nvPr/>
        </p:nvSpPr>
        <p:spPr>
          <a:xfrm>
            <a:off x="1505415" y="3429000"/>
            <a:ext cx="7828156" cy="3139321"/>
          </a:xfrm>
          <a:prstGeom prst="rect">
            <a:avLst/>
          </a:prstGeom>
          <a:noFill/>
        </p:spPr>
        <p:txBody>
          <a:bodyPr wrap="square" rtlCol="0">
            <a:spAutoFit/>
          </a:bodyPr>
          <a:lstStyle/>
          <a:p>
            <a:r>
              <a:rPr lang="en-US" dirty="0"/>
              <a:t>For further details, please contact</a:t>
            </a:r>
          </a:p>
          <a:p>
            <a:r>
              <a:rPr lang="en-US" dirty="0"/>
              <a:t>Dr Upasana Dasgupta – </a:t>
            </a:r>
            <a:r>
              <a:rPr lang="en-US" dirty="0">
                <a:hlinkClick r:id="rId2"/>
              </a:rPr>
              <a:t>Upasana.Dasgupta.1@ulaval.ca</a:t>
            </a:r>
            <a:endParaRPr lang="en-US" dirty="0"/>
          </a:p>
          <a:p>
            <a:r>
              <a:rPr lang="en-US" dirty="0"/>
              <a:t>Dr Joseph Pelton –  </a:t>
            </a:r>
            <a:r>
              <a:rPr lang="en-US" dirty="0" err="1">
                <a:hlinkClick r:id="rId3"/>
              </a:rPr>
              <a:t>joepelton@verizon.net</a:t>
            </a:r>
            <a:r>
              <a:rPr lang="en-US" dirty="0"/>
              <a:t> </a:t>
            </a:r>
          </a:p>
          <a:p>
            <a:r>
              <a:rPr lang="en-US" dirty="0" err="1"/>
              <a:t>Ms</a:t>
            </a:r>
            <a:r>
              <a:rPr lang="en-US" dirty="0"/>
              <a:t> Kim E Degnan - </a:t>
            </a:r>
            <a:r>
              <a:rPr lang="en-US" dirty="0">
                <a:hlinkClick r:id="rId4"/>
              </a:rPr>
              <a:t>kim4aces@gmail.com</a:t>
            </a:r>
            <a:r>
              <a:rPr lang="en-US" dirty="0"/>
              <a:t> </a:t>
            </a:r>
          </a:p>
          <a:p>
            <a:endParaRPr lang="en-US" dirty="0"/>
          </a:p>
          <a:p>
            <a:pPr algn="ctr"/>
            <a:r>
              <a:rPr lang="en-US" dirty="0"/>
              <a:t>ACES Worldwide - Alliance for Collaboration in the Exploration of Space’s mission is to strengthen international alliances by supporting equitable space policies, laws, regulations, sustainability, safety, education, training and capacity-building</a:t>
            </a:r>
          </a:p>
          <a:p>
            <a:pPr algn="ctr"/>
            <a:endParaRPr lang="en-US" dirty="0"/>
          </a:p>
          <a:p>
            <a:pPr algn="ctr"/>
            <a:r>
              <a:rPr lang="en-US" sz="1800" dirty="0">
                <a:hlinkClick r:id="rId5"/>
              </a:rPr>
              <a:t>https://acesworldwide.org</a:t>
            </a:r>
            <a:endParaRPr lang="en-US" dirty="0"/>
          </a:p>
        </p:txBody>
      </p:sp>
    </p:spTree>
    <p:extLst>
      <p:ext uri="{BB962C8B-B14F-4D97-AF65-F5344CB8AC3E}">
        <p14:creationId xmlns:p14="http://schemas.microsoft.com/office/powerpoint/2010/main" val="246671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684C-A69E-C602-E7E0-30C052CBC89E}"/>
              </a:ext>
            </a:extLst>
          </p:cNvPr>
          <p:cNvSpPr>
            <a:spLocks noGrp="1"/>
          </p:cNvSpPr>
          <p:nvPr>
            <p:ph type="title"/>
          </p:nvPr>
        </p:nvSpPr>
        <p:spPr>
          <a:xfrm>
            <a:off x="580901" y="0"/>
            <a:ext cx="9905999" cy="1360898"/>
          </a:xfrm>
        </p:spPr>
        <p:txBody>
          <a:bodyPr/>
          <a:lstStyle/>
          <a:p>
            <a:r>
              <a:rPr lang="en-US" dirty="0"/>
              <a:t>Compact Agreements to Advance </a:t>
            </a:r>
            <a:br>
              <a:rPr lang="en-US" dirty="0"/>
            </a:br>
            <a:r>
              <a:rPr lang="en-US" dirty="0"/>
              <a:t>the UN SDGs &amp; the Space 2030 Agenda</a:t>
            </a:r>
          </a:p>
        </p:txBody>
      </p:sp>
      <p:sp>
        <p:nvSpPr>
          <p:cNvPr id="3" name="Content Placeholder 2">
            <a:extLst>
              <a:ext uri="{FF2B5EF4-FFF2-40B4-BE49-F238E27FC236}">
                <a16:creationId xmlns:a16="http://schemas.microsoft.com/office/drawing/2014/main" id="{BBA2640C-6CDB-7D22-11B4-A11941D9E2EA}"/>
              </a:ext>
            </a:extLst>
          </p:cNvPr>
          <p:cNvSpPr>
            <a:spLocks noGrp="1"/>
          </p:cNvSpPr>
          <p:nvPr>
            <p:ph idx="1"/>
          </p:nvPr>
        </p:nvSpPr>
        <p:spPr>
          <a:xfrm>
            <a:off x="580901" y="1360898"/>
            <a:ext cx="11199421" cy="5253658"/>
          </a:xfrm>
        </p:spPr>
        <p:txBody>
          <a:bodyPr>
            <a:normAutofit fontScale="85000" lnSpcReduction="10000"/>
          </a:bodyPr>
          <a:lstStyle/>
          <a:p>
            <a:r>
              <a:rPr lang="en-IN" sz="2400" dirty="0">
                <a:latin typeface="Times New Roman" panose="02020603050405020304" pitchFamily="18" charset="0"/>
                <a:cs typeface="Times New Roman" panose="02020603050405020304" pitchFamily="18" charset="0"/>
              </a:rPr>
              <a:t>“Space and Sustainability” COMPACT AGREEMENTS</a:t>
            </a:r>
            <a:r>
              <a:rPr lang="en-IN" sz="2400" dirty="0">
                <a:effectLst/>
                <a:latin typeface="Times New Roman" panose="02020603050405020304" pitchFamily="18" charset="0"/>
                <a:cs typeface="Times New Roman" panose="02020603050405020304" pitchFamily="18" charset="0"/>
              </a:rPr>
              <a:t> are a novel approach. This seeks to </a:t>
            </a:r>
            <a:r>
              <a:rPr lang="en-IN" sz="2400" dirty="0">
                <a:latin typeface="Times New Roman" panose="02020603050405020304" pitchFamily="18" charset="0"/>
                <a:cs typeface="Times New Roman" panose="02020603050405020304" pitchFamily="18" charset="0"/>
              </a:rPr>
              <a:t>emulate the “Energy Compacts” that have been created for SDG 7 for new clean energy efforts.</a:t>
            </a:r>
            <a:endParaRPr lang="en-IN" sz="2400" dirty="0">
              <a:effectLst/>
              <a:latin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Arial" panose="020B0604020202020204" pitchFamily="34" charset="0"/>
                <a:cs typeface="Times New Roman" panose="02020603050405020304" pitchFamily="18" charset="0"/>
              </a:rPr>
              <a:t>The “Space and Sustainability Compact Agreements” initiative aims to link specific space applications and services with unmet needs in countries around the world </a:t>
            </a:r>
            <a:r>
              <a:rPr lang="en-IN" sz="2400" dirty="0">
                <a:effectLst/>
                <a:latin typeface="Times New Roman" panose="02020603050405020304" pitchFamily="18" charset="0"/>
                <a:cs typeface="Times New Roman" panose="02020603050405020304" pitchFamily="18" charset="0"/>
              </a:rPr>
              <a:t>in a concrete and practical manner</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p>
          <a:p>
            <a:r>
              <a:rPr lang="en-US" sz="2400" dirty="0">
                <a:effectLst/>
                <a:latin typeface="Times New Roman" panose="02020603050405020304" pitchFamily="18" charset="0"/>
                <a:ea typeface="Arial" panose="020B0604020202020204" pitchFamily="34" charset="0"/>
                <a:cs typeface="Times New Roman" panose="02020603050405020304" pitchFamily="18" charset="0"/>
              </a:rPr>
              <a:t>This linkage is established through highly flexible “Compact Agreements” which involve linking a space service provider with national entities or user communities in need of this type service. </a:t>
            </a:r>
          </a:p>
          <a:p>
            <a:r>
              <a:rPr lang="en-US" sz="2400" dirty="0">
                <a:latin typeface="Times New Roman" panose="02020603050405020304" pitchFamily="18" charset="0"/>
                <a:ea typeface="Arial" panose="020B0604020202020204" pitchFamily="34" charset="0"/>
                <a:cs typeface="Times New Roman" panose="02020603050405020304" pitchFamily="18" charset="0"/>
              </a:rPr>
              <a:t>Pilot Programs to advance this effort are just the beginning. </a:t>
            </a:r>
          </a:p>
          <a:p>
            <a:r>
              <a:rPr lang="en-US" sz="2400" dirty="0">
                <a:latin typeface="Times New Roman" panose="02020603050405020304" pitchFamily="18" charset="0"/>
                <a:ea typeface="Arial" panose="020B0604020202020204" pitchFamily="34" charset="0"/>
                <a:cs typeface="Times New Roman" panose="02020603050405020304" pitchFamily="18" charset="0"/>
              </a:rPr>
              <a:t>We want to create a global incentives fund that we hope will ultimately be administered by the UN Office of Outer Space Affairs to create a number of awards for the best “Compact Agreements to Use Space Systems” to meet the UN Sustainable Development Goals (SDGs)</a:t>
            </a:r>
          </a:p>
          <a:p>
            <a:r>
              <a:rPr lang="en-US" sz="2400" dirty="0">
                <a:effectLst/>
                <a:latin typeface="Times New Roman" panose="02020603050405020304" pitchFamily="18" charset="0"/>
                <a:ea typeface="Arial" panose="020B0604020202020204" pitchFamily="34" charset="0"/>
                <a:cs typeface="Times New Roman" panose="02020603050405020304" pitchFamily="18" charset="0"/>
              </a:rPr>
              <a:t>ACES </a:t>
            </a:r>
            <a:r>
              <a:rPr lang="en-US" sz="2400" dirty="0">
                <a:latin typeface="Times New Roman" panose="02020603050405020304" pitchFamily="18" charset="0"/>
                <a:ea typeface="Arial" panose="020B0604020202020204" pitchFamily="34" charset="0"/>
                <a:cs typeface="Times New Roman" panose="02020603050405020304" pitchFamily="18" charset="0"/>
              </a:rPr>
              <a:t>Worldwide and Alliance Members are seeking to create “Space &amp; Sustainable Development Awards and student “hackathons” to stimulate initiatives around the world</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034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47047-FC9A-BDFC-D07F-BEB17C406BA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AFCCEB5-1425-8AE8-B0FD-3153A0F5CDB5}"/>
              </a:ext>
            </a:extLst>
          </p:cNvPr>
          <p:cNvSpPr txBox="1">
            <a:spLocks noGrp="1"/>
          </p:cNvSpPr>
          <p:nvPr>
            <p:ph type="title"/>
          </p:nvPr>
        </p:nvSpPr>
        <p:spPr>
          <a:xfrm>
            <a:off x="289931" y="388467"/>
            <a:ext cx="11017405" cy="1859671"/>
          </a:xfrm>
          <a:prstGeom prst="rect">
            <a:avLst/>
          </a:prstGeom>
        </p:spPr>
        <p:txBody>
          <a:bodyPr vert="horz" wrap="square" lIns="0" tIns="12886" rIns="0" bIns="0" rtlCol="0" anchor="ctr">
            <a:spAutoFit/>
          </a:bodyPr>
          <a:lstStyle/>
          <a:p>
            <a:pPr marL="11206" marR="4483">
              <a:lnSpc>
                <a:spcPct val="99600"/>
              </a:lnSpc>
              <a:spcBef>
                <a:spcPts val="101"/>
              </a:spcBef>
            </a:pPr>
            <a:r>
              <a:rPr spc="101" dirty="0">
                <a:latin typeface="Times New Roman" panose="02020603050405020304" pitchFamily="18" charset="0"/>
                <a:cs typeface="Times New Roman" panose="02020603050405020304" pitchFamily="18" charset="0"/>
              </a:rPr>
              <a:t>Compact </a:t>
            </a:r>
            <a:r>
              <a:rPr spc="22" dirty="0">
                <a:latin typeface="Times New Roman" panose="02020603050405020304" pitchFamily="18" charset="0"/>
                <a:cs typeface="Times New Roman" panose="02020603050405020304" pitchFamily="18" charset="0"/>
              </a:rPr>
              <a:t>Agreements </a:t>
            </a:r>
            <a:r>
              <a:rPr spc="-22" dirty="0">
                <a:latin typeface="Times New Roman" panose="02020603050405020304" pitchFamily="18" charset="0"/>
                <a:cs typeface="Times New Roman" panose="02020603050405020304" pitchFamily="18" charset="0"/>
              </a:rPr>
              <a:t>as </a:t>
            </a:r>
            <a:r>
              <a:rPr spc="238" dirty="0">
                <a:latin typeface="Times New Roman" panose="02020603050405020304" pitchFamily="18" charset="0"/>
                <a:cs typeface="Times New Roman" panose="02020603050405020304" pitchFamily="18" charset="0"/>
              </a:rPr>
              <a:t>a </a:t>
            </a:r>
            <a:r>
              <a:rPr spc="84" dirty="0">
                <a:latin typeface="Times New Roman" panose="02020603050405020304" pitchFamily="18" charset="0"/>
                <a:cs typeface="Times New Roman" panose="02020603050405020304" pitchFamily="18" charset="0"/>
              </a:rPr>
              <a:t>New </a:t>
            </a:r>
            <a:r>
              <a:rPr spc="-106" dirty="0">
                <a:latin typeface="Times New Roman" panose="02020603050405020304" pitchFamily="18" charset="0"/>
                <a:cs typeface="Times New Roman" panose="02020603050405020304" pitchFamily="18" charset="0"/>
              </a:rPr>
              <a:t>Tool  </a:t>
            </a:r>
            <a:r>
              <a:rPr spc="-35" dirty="0">
                <a:latin typeface="Times New Roman" panose="02020603050405020304" pitchFamily="18" charset="0"/>
                <a:cs typeface="Times New Roman" panose="02020603050405020304" pitchFamily="18" charset="0"/>
              </a:rPr>
              <a:t>of </a:t>
            </a:r>
            <a:r>
              <a:rPr spc="71" dirty="0">
                <a:latin typeface="Times New Roman" panose="02020603050405020304" pitchFamily="18" charset="0"/>
                <a:cs typeface="Times New Roman" panose="02020603050405020304" pitchFamily="18" charset="0"/>
              </a:rPr>
              <a:t>Space </a:t>
            </a:r>
            <a:r>
              <a:rPr spc="-26" dirty="0">
                <a:latin typeface="Times New Roman" panose="02020603050405020304" pitchFamily="18" charset="0"/>
                <a:cs typeface="Times New Roman" panose="02020603050405020304" pitchFamily="18" charset="0"/>
              </a:rPr>
              <a:t>Policy </a:t>
            </a:r>
            <a:r>
              <a:rPr spc="101" dirty="0">
                <a:latin typeface="Times New Roman" panose="02020603050405020304" pitchFamily="18" charset="0"/>
                <a:cs typeface="Times New Roman" panose="02020603050405020304" pitchFamily="18" charset="0"/>
              </a:rPr>
              <a:t>and </a:t>
            </a:r>
            <a:r>
              <a:rPr spc="238" dirty="0">
                <a:latin typeface="Times New Roman" panose="02020603050405020304" pitchFamily="18" charset="0"/>
                <a:cs typeface="Times New Roman" panose="02020603050405020304" pitchFamily="18" charset="0"/>
              </a:rPr>
              <a:t>a </a:t>
            </a:r>
            <a:r>
              <a:rPr spc="84" dirty="0">
                <a:latin typeface="Times New Roman" panose="02020603050405020304" pitchFamily="18" charset="0"/>
                <a:cs typeface="Times New Roman" panose="02020603050405020304" pitchFamily="18" charset="0"/>
              </a:rPr>
              <a:t>New </a:t>
            </a:r>
            <a:r>
              <a:rPr spc="-75" dirty="0">
                <a:latin typeface="Times New Roman" panose="02020603050405020304" pitchFamily="18" charset="0"/>
                <a:cs typeface="Times New Roman" panose="02020603050405020304" pitchFamily="18" charset="0"/>
              </a:rPr>
              <a:t>Form </a:t>
            </a:r>
            <a:r>
              <a:rPr spc="-40" dirty="0">
                <a:latin typeface="Times New Roman" panose="02020603050405020304" pitchFamily="18" charset="0"/>
                <a:cs typeface="Times New Roman" panose="02020603050405020304" pitchFamily="18" charset="0"/>
              </a:rPr>
              <a:t>of  </a:t>
            </a:r>
            <a:r>
              <a:rPr spc="4" dirty="0">
                <a:latin typeface="Times New Roman" panose="02020603050405020304" pitchFamily="18" charset="0"/>
                <a:cs typeface="Times New Roman" panose="02020603050405020304" pitchFamily="18" charset="0"/>
              </a:rPr>
              <a:t>International </a:t>
            </a:r>
            <a:r>
              <a:rPr spc="-110" dirty="0">
                <a:latin typeface="Times New Roman" panose="02020603050405020304" pitchFamily="18" charset="0"/>
                <a:cs typeface="Times New Roman" panose="02020603050405020304" pitchFamily="18" charset="0"/>
              </a:rPr>
              <a:t>“Best </a:t>
            </a:r>
            <a:r>
              <a:rPr spc="-18" dirty="0">
                <a:latin typeface="Times New Roman" panose="02020603050405020304" pitchFamily="18" charset="0"/>
                <a:cs typeface="Times New Roman" panose="02020603050405020304" pitchFamily="18" charset="0"/>
              </a:rPr>
              <a:t>Practices”</a:t>
            </a:r>
            <a:r>
              <a:rPr spc="137" dirty="0">
                <a:latin typeface="Times New Roman" panose="02020603050405020304" pitchFamily="18" charset="0"/>
                <a:cs typeface="Times New Roman" panose="02020603050405020304" pitchFamily="18" charset="0"/>
              </a:rPr>
              <a:t> </a:t>
            </a:r>
            <a:r>
              <a:rPr spc="-44" dirty="0">
                <a:latin typeface="Times New Roman" panose="02020603050405020304" pitchFamily="18" charset="0"/>
                <a:cs typeface="Times New Roman" panose="02020603050405020304" pitchFamily="18" charset="0"/>
              </a:rPr>
              <a:t>Sharin</a:t>
            </a:r>
            <a:r>
              <a:rPr lang="en-US" spc="-44" dirty="0">
                <a:latin typeface="Times New Roman" panose="02020603050405020304" pitchFamily="18" charset="0"/>
                <a:cs typeface="Times New Roman" panose="02020603050405020304" pitchFamily="18" charset="0"/>
              </a:rPr>
              <a:t>g</a:t>
            </a:r>
            <a:endParaRPr spc="-44" dirty="0">
              <a:latin typeface="Times New Roman" panose="02020603050405020304" pitchFamily="18" charset="0"/>
              <a:cs typeface="Times New Roman" panose="02020603050405020304" pitchFamily="18" charset="0"/>
            </a:endParaRPr>
          </a:p>
        </p:txBody>
      </p:sp>
      <p:sp>
        <p:nvSpPr>
          <p:cNvPr id="3" name="object 3">
            <a:extLst>
              <a:ext uri="{FF2B5EF4-FFF2-40B4-BE49-F238E27FC236}">
                <a16:creationId xmlns:a16="http://schemas.microsoft.com/office/drawing/2014/main" id="{81E0B180-6635-9FF5-81A2-4596561D62C9}"/>
              </a:ext>
            </a:extLst>
          </p:cNvPr>
          <p:cNvSpPr txBox="1"/>
          <p:nvPr/>
        </p:nvSpPr>
        <p:spPr>
          <a:xfrm>
            <a:off x="780585" y="2248137"/>
            <a:ext cx="9369203" cy="3289143"/>
          </a:xfrm>
          <a:prstGeom prst="rect">
            <a:avLst/>
          </a:prstGeom>
        </p:spPr>
        <p:txBody>
          <a:bodyPr vert="horz" wrap="square" lIns="0" tIns="14007" rIns="0" bIns="0" rtlCol="0">
            <a:spAutoFit/>
          </a:bodyPr>
          <a:lstStyle/>
          <a:p>
            <a:pPr marL="255508" marR="4483" indent="-244862">
              <a:lnSpc>
                <a:spcPct val="98900"/>
              </a:lnSpc>
              <a:spcBef>
                <a:spcPts val="110"/>
              </a:spcBef>
            </a:pPr>
            <a:r>
              <a:rPr lang="en-US" sz="1588" spc="397" dirty="0">
                <a:solidFill>
                  <a:srgbClr val="8AD0D6"/>
                </a:solidFill>
                <a:latin typeface="Times New Roman" panose="02020603050405020304" pitchFamily="18" charset="0"/>
                <a:cs typeface="Times New Roman" panose="02020603050405020304" pitchFamily="18" charset="0"/>
              </a:rPr>
              <a:t>*</a:t>
            </a:r>
            <a:r>
              <a:rPr sz="1235" spc="397" dirty="0">
                <a:solidFill>
                  <a:srgbClr val="8AD0D6"/>
                </a:solidFill>
                <a:latin typeface="Times New Roman" panose="02020603050405020304" pitchFamily="18" charset="0"/>
                <a:cs typeface="Times New Roman" panose="02020603050405020304" pitchFamily="18" charset="0"/>
              </a:rPr>
              <a:t> </a:t>
            </a:r>
            <a:r>
              <a:rPr sz="1588" spc="-4" dirty="0">
                <a:solidFill>
                  <a:srgbClr val="FFFFFF"/>
                </a:solidFill>
                <a:latin typeface="Times New Roman" panose="02020603050405020304" pitchFamily="18" charset="0"/>
                <a:cs typeface="Times New Roman" panose="02020603050405020304" pitchFamily="18" charset="0"/>
              </a:rPr>
              <a:t>In </a:t>
            </a:r>
            <a:r>
              <a:rPr sz="1588" spc="101" dirty="0">
                <a:solidFill>
                  <a:srgbClr val="FFFFFF"/>
                </a:solidFill>
                <a:latin typeface="Times New Roman" panose="02020603050405020304" pitchFamily="18" charset="0"/>
                <a:cs typeface="Times New Roman" panose="02020603050405020304" pitchFamily="18" charset="0"/>
              </a:rPr>
              <a:t>the</a:t>
            </a:r>
            <a:r>
              <a:rPr lang="en-US" sz="1588" spc="101" dirty="0">
                <a:solidFill>
                  <a:srgbClr val="FFFFFF"/>
                </a:solidFill>
                <a:latin typeface="Times New Roman" panose="02020603050405020304" pitchFamily="18" charset="0"/>
                <a:cs typeface="Times New Roman" panose="02020603050405020304" pitchFamily="18" charset="0"/>
              </a:rPr>
              <a:t> 1960s and 1970s</a:t>
            </a:r>
            <a:r>
              <a:rPr sz="1588" spc="31" dirty="0">
                <a:solidFill>
                  <a:srgbClr val="FFFFFF"/>
                </a:solidFill>
                <a:latin typeface="Times New Roman" panose="02020603050405020304" pitchFamily="18" charset="0"/>
                <a:cs typeface="Times New Roman" panose="02020603050405020304" pitchFamily="18" charset="0"/>
              </a:rPr>
              <a:t>, </a:t>
            </a:r>
            <a:r>
              <a:rPr sz="1588" spc="101" dirty="0">
                <a:solidFill>
                  <a:srgbClr val="FFFFFF"/>
                </a:solidFill>
                <a:latin typeface="Times New Roman" panose="02020603050405020304" pitchFamily="18" charset="0"/>
                <a:cs typeface="Times New Roman" panose="02020603050405020304" pitchFamily="18" charset="0"/>
              </a:rPr>
              <a:t>the </a:t>
            </a:r>
            <a:r>
              <a:rPr lang="en-US" sz="1588" spc="53" dirty="0">
                <a:solidFill>
                  <a:srgbClr val="FFFFFF"/>
                </a:solidFill>
                <a:latin typeface="Times New Roman" panose="02020603050405020304" pitchFamily="18" charset="0"/>
                <a:cs typeface="Times New Roman" panose="02020603050405020304" pitchFamily="18" charset="0"/>
              </a:rPr>
              <a:t>UN </a:t>
            </a:r>
            <a:r>
              <a:rPr sz="1588" spc="75" dirty="0">
                <a:solidFill>
                  <a:srgbClr val="FFFFFF"/>
                </a:solidFill>
                <a:latin typeface="Times New Roman" panose="02020603050405020304" pitchFamily="18" charset="0"/>
                <a:cs typeface="Times New Roman" panose="02020603050405020304" pitchFamily="18" charset="0"/>
              </a:rPr>
              <a:t>General </a:t>
            </a:r>
            <a:r>
              <a:rPr sz="1588" spc="18" dirty="0">
                <a:solidFill>
                  <a:srgbClr val="FFFFFF"/>
                </a:solidFill>
                <a:latin typeface="Times New Roman" panose="02020603050405020304" pitchFamily="18" charset="0"/>
                <a:cs typeface="Times New Roman" panose="02020603050405020304" pitchFamily="18" charset="0"/>
              </a:rPr>
              <a:t>Assembly,  </a:t>
            </a:r>
            <a:r>
              <a:rPr sz="1588" spc="71" dirty="0">
                <a:solidFill>
                  <a:srgbClr val="FFFFFF"/>
                </a:solidFill>
                <a:latin typeface="Times New Roman" panose="02020603050405020304" pitchFamily="18" charset="0"/>
                <a:cs typeface="Times New Roman" panose="02020603050405020304" pitchFamily="18" charset="0"/>
              </a:rPr>
              <a:t>with </a:t>
            </a:r>
            <a:r>
              <a:rPr sz="1588" spc="101" dirty="0">
                <a:solidFill>
                  <a:srgbClr val="FFFFFF"/>
                </a:solidFill>
                <a:latin typeface="Times New Roman" panose="02020603050405020304" pitchFamily="18" charset="0"/>
                <a:cs typeface="Times New Roman" panose="02020603050405020304" pitchFamily="18" charset="0"/>
              </a:rPr>
              <a:t>the </a:t>
            </a:r>
            <a:r>
              <a:rPr sz="1588" spc="-31" dirty="0">
                <a:solidFill>
                  <a:srgbClr val="FFFFFF"/>
                </a:solidFill>
                <a:latin typeface="Times New Roman" panose="02020603050405020304" pitchFamily="18" charset="0"/>
                <a:cs typeface="Times New Roman" panose="02020603050405020304" pitchFamily="18" charset="0"/>
              </a:rPr>
              <a:t>U.N. </a:t>
            </a:r>
            <a:r>
              <a:rPr sz="1588" spc="106" dirty="0">
                <a:solidFill>
                  <a:srgbClr val="FFFFFF"/>
                </a:solidFill>
                <a:latin typeface="Times New Roman" panose="02020603050405020304" pitchFamily="18" charset="0"/>
                <a:cs typeface="Times New Roman" panose="02020603050405020304" pitchFamily="18" charset="0"/>
              </a:rPr>
              <a:t>Committee </a:t>
            </a:r>
            <a:r>
              <a:rPr sz="1588" spc="110" dirty="0">
                <a:solidFill>
                  <a:srgbClr val="FFFFFF"/>
                </a:solidFill>
                <a:latin typeface="Times New Roman" panose="02020603050405020304" pitchFamily="18" charset="0"/>
                <a:cs typeface="Times New Roman" panose="02020603050405020304" pitchFamily="18" charset="0"/>
              </a:rPr>
              <a:t>on </a:t>
            </a:r>
            <a:r>
              <a:rPr sz="1588" spc="101" dirty="0">
                <a:solidFill>
                  <a:srgbClr val="FFFFFF"/>
                </a:solidFill>
                <a:latin typeface="Times New Roman" panose="02020603050405020304" pitchFamily="18" charset="0"/>
                <a:cs typeface="Times New Roman" panose="02020603050405020304" pitchFamily="18" charset="0"/>
              </a:rPr>
              <a:t>the </a:t>
            </a:r>
            <a:r>
              <a:rPr sz="1588" spc="75" dirty="0">
                <a:solidFill>
                  <a:srgbClr val="FFFFFF"/>
                </a:solidFill>
                <a:latin typeface="Times New Roman" panose="02020603050405020304" pitchFamily="18" charset="0"/>
                <a:cs typeface="Times New Roman" panose="02020603050405020304" pitchFamily="18" charset="0"/>
              </a:rPr>
              <a:t>Peaceful </a:t>
            </a:r>
            <a:r>
              <a:rPr sz="1588" spc="-93" dirty="0">
                <a:solidFill>
                  <a:srgbClr val="FFFFFF"/>
                </a:solidFill>
                <a:latin typeface="Times New Roman" panose="02020603050405020304" pitchFamily="18" charset="0"/>
                <a:cs typeface="Times New Roman" panose="02020603050405020304" pitchFamily="18" charset="0"/>
              </a:rPr>
              <a:t>Uses </a:t>
            </a:r>
            <a:r>
              <a:rPr sz="1588" spc="97" dirty="0">
                <a:solidFill>
                  <a:srgbClr val="FFFFFF"/>
                </a:solidFill>
                <a:latin typeface="Times New Roman" panose="02020603050405020304" pitchFamily="18" charset="0"/>
                <a:cs typeface="Times New Roman" panose="02020603050405020304" pitchFamily="18" charset="0"/>
              </a:rPr>
              <a:t>of </a:t>
            </a:r>
            <a:r>
              <a:rPr sz="1588" spc="71" dirty="0">
                <a:solidFill>
                  <a:srgbClr val="FFFFFF"/>
                </a:solidFill>
                <a:latin typeface="Times New Roman" panose="02020603050405020304" pitchFamily="18" charset="0"/>
                <a:cs typeface="Times New Roman" panose="02020603050405020304" pitchFamily="18" charset="0"/>
              </a:rPr>
              <a:t>Outer </a:t>
            </a:r>
            <a:r>
              <a:rPr sz="1588" spc="88" dirty="0">
                <a:solidFill>
                  <a:srgbClr val="FFFFFF"/>
                </a:solidFill>
                <a:latin typeface="Times New Roman" panose="02020603050405020304" pitchFamily="18" charset="0"/>
                <a:cs typeface="Times New Roman" panose="02020603050405020304" pitchFamily="18" charset="0"/>
              </a:rPr>
              <a:t>Space  </a:t>
            </a:r>
            <a:r>
              <a:rPr sz="1588" spc="-9" dirty="0">
                <a:solidFill>
                  <a:srgbClr val="FFFFFF"/>
                </a:solidFill>
                <a:latin typeface="Times New Roman" panose="02020603050405020304" pitchFamily="18" charset="0"/>
                <a:cs typeface="Times New Roman" panose="02020603050405020304" pitchFamily="18" charset="0"/>
              </a:rPr>
              <a:t>(COPUOS), </a:t>
            </a:r>
            <a:r>
              <a:rPr sz="1588" spc="49" dirty="0">
                <a:solidFill>
                  <a:srgbClr val="FFFFFF"/>
                </a:solidFill>
                <a:latin typeface="Times New Roman" panose="02020603050405020304" pitchFamily="18" charset="0"/>
                <a:cs typeface="Times New Roman" panose="02020603050405020304" pitchFamily="18" charset="0"/>
              </a:rPr>
              <a:t>was </a:t>
            </a:r>
            <a:r>
              <a:rPr sz="1588" spc="115" dirty="0">
                <a:solidFill>
                  <a:srgbClr val="FFFFFF"/>
                </a:solidFill>
                <a:latin typeface="Times New Roman" panose="02020603050405020304" pitchFamily="18" charset="0"/>
                <a:cs typeface="Times New Roman" panose="02020603050405020304" pitchFamily="18" charset="0"/>
              </a:rPr>
              <a:t>able </a:t>
            </a:r>
            <a:r>
              <a:rPr sz="1588" spc="124" dirty="0">
                <a:solidFill>
                  <a:srgbClr val="FFFFFF"/>
                </a:solidFill>
                <a:latin typeface="Times New Roman" panose="02020603050405020304" pitchFamily="18" charset="0"/>
                <a:cs typeface="Times New Roman" panose="02020603050405020304" pitchFamily="18" charset="0"/>
              </a:rPr>
              <a:t>to </a:t>
            </a:r>
            <a:r>
              <a:rPr sz="1588" spc="115" dirty="0">
                <a:solidFill>
                  <a:srgbClr val="FFFFFF"/>
                </a:solidFill>
                <a:latin typeface="Times New Roman" panose="02020603050405020304" pitchFamily="18" charset="0"/>
                <a:cs typeface="Times New Roman" panose="02020603050405020304" pitchFamily="18" charset="0"/>
              </a:rPr>
              <a:t>develop </a:t>
            </a:r>
            <a:r>
              <a:rPr sz="1588" spc="150" dirty="0">
                <a:solidFill>
                  <a:srgbClr val="FFFFFF"/>
                </a:solidFill>
                <a:latin typeface="Times New Roman" panose="02020603050405020304" pitchFamily="18" charset="0"/>
                <a:cs typeface="Times New Roman" panose="02020603050405020304" pitchFamily="18" charset="0"/>
              </a:rPr>
              <a:t>and </a:t>
            </a:r>
            <a:r>
              <a:rPr sz="1588" spc="88" dirty="0">
                <a:solidFill>
                  <a:srgbClr val="FFFFFF"/>
                </a:solidFill>
                <a:latin typeface="Times New Roman" panose="02020603050405020304" pitchFamily="18" charset="0"/>
                <a:cs typeface="Times New Roman" panose="02020603050405020304" pitchFamily="18" charset="0"/>
              </a:rPr>
              <a:t>implement </a:t>
            </a:r>
            <a:r>
              <a:rPr sz="1588" spc="101" dirty="0">
                <a:solidFill>
                  <a:srgbClr val="FFFFFF"/>
                </a:solidFill>
                <a:latin typeface="Times New Roman" panose="02020603050405020304" pitchFamily="18" charset="0"/>
                <a:cs typeface="Times New Roman" panose="02020603050405020304" pitchFamily="18" charset="0"/>
              </a:rPr>
              <a:t>the </a:t>
            </a:r>
            <a:r>
              <a:rPr sz="1588" spc="71" dirty="0">
                <a:solidFill>
                  <a:srgbClr val="FFFFFF"/>
                </a:solidFill>
                <a:latin typeface="Times New Roman" panose="02020603050405020304" pitchFamily="18" charset="0"/>
                <a:cs typeface="Times New Roman" panose="02020603050405020304" pitchFamily="18" charset="0"/>
              </a:rPr>
              <a:t>Outer </a:t>
            </a:r>
            <a:r>
              <a:rPr sz="1588" spc="88" dirty="0">
                <a:solidFill>
                  <a:srgbClr val="FFFFFF"/>
                </a:solidFill>
                <a:latin typeface="Times New Roman" panose="02020603050405020304" pitchFamily="18" charset="0"/>
                <a:cs typeface="Times New Roman" panose="02020603050405020304" pitchFamily="18" charset="0"/>
              </a:rPr>
              <a:t>Space </a:t>
            </a:r>
            <a:r>
              <a:rPr sz="1588" spc="13" dirty="0">
                <a:solidFill>
                  <a:srgbClr val="FFFFFF"/>
                </a:solidFill>
                <a:latin typeface="Times New Roman" panose="02020603050405020304" pitchFamily="18" charset="0"/>
                <a:cs typeface="Times New Roman" panose="02020603050405020304" pitchFamily="18" charset="0"/>
              </a:rPr>
              <a:t>Treaty </a:t>
            </a:r>
            <a:r>
              <a:rPr sz="1588" dirty="0">
                <a:solidFill>
                  <a:srgbClr val="FFFFFF"/>
                </a:solidFill>
                <a:latin typeface="Times New Roman" panose="02020603050405020304" pitchFamily="18" charset="0"/>
                <a:cs typeface="Times New Roman" panose="02020603050405020304" pitchFamily="18" charset="0"/>
              </a:rPr>
              <a:t>a</a:t>
            </a:r>
            <a:r>
              <a:rPr lang="en-US" sz="1588" dirty="0">
                <a:solidFill>
                  <a:srgbClr val="FFFFFF"/>
                </a:solidFill>
                <a:latin typeface="Times New Roman" panose="02020603050405020304" pitchFamily="18" charset="0"/>
                <a:cs typeface="Times New Roman" panose="02020603050405020304" pitchFamily="18" charset="0"/>
              </a:rPr>
              <a:t>nd</a:t>
            </a:r>
            <a:r>
              <a:rPr sz="1588" dirty="0">
                <a:solidFill>
                  <a:srgbClr val="FFFFFF"/>
                </a:solidFill>
                <a:latin typeface="Times New Roman" panose="02020603050405020304" pitchFamily="18" charset="0"/>
                <a:cs typeface="Times New Roman" panose="02020603050405020304" pitchFamily="18" charset="0"/>
              </a:rPr>
              <a:t>  </a:t>
            </a:r>
            <a:r>
              <a:rPr lang="en-US" sz="1588" dirty="0">
                <a:solidFill>
                  <a:srgbClr val="FFFFFF"/>
                </a:solidFill>
                <a:latin typeface="Times New Roman" panose="02020603050405020304" pitchFamily="18" charset="0"/>
                <a:cs typeface="Times New Roman" panose="02020603050405020304" pitchFamily="18" charset="0"/>
              </a:rPr>
              <a:t>four </a:t>
            </a:r>
            <a:r>
              <a:rPr sz="1588" spc="75" dirty="0">
                <a:solidFill>
                  <a:srgbClr val="FFFFFF"/>
                </a:solidFill>
                <a:latin typeface="Times New Roman" panose="02020603050405020304" pitchFamily="18" charset="0"/>
                <a:cs typeface="Times New Roman" panose="02020603050405020304" pitchFamily="18" charset="0"/>
              </a:rPr>
              <a:t>other</a:t>
            </a:r>
            <a:r>
              <a:rPr sz="1588" spc="-4" dirty="0">
                <a:solidFill>
                  <a:srgbClr val="FFFFFF"/>
                </a:solidFill>
                <a:latin typeface="Times New Roman" panose="02020603050405020304" pitchFamily="18" charset="0"/>
                <a:cs typeface="Times New Roman" panose="02020603050405020304" pitchFamily="18" charset="0"/>
              </a:rPr>
              <a:t> </a:t>
            </a:r>
            <a:r>
              <a:rPr sz="1588" spc="62" dirty="0">
                <a:solidFill>
                  <a:srgbClr val="FFFFFF"/>
                </a:solidFill>
                <a:latin typeface="Times New Roman" panose="02020603050405020304" pitchFamily="18" charset="0"/>
                <a:cs typeface="Times New Roman" panose="02020603050405020304" pitchFamily="18" charset="0"/>
              </a:rPr>
              <a:t>international</a:t>
            </a:r>
            <a:r>
              <a:rPr sz="1588" dirty="0">
                <a:solidFill>
                  <a:srgbClr val="FFFFFF"/>
                </a:solidFill>
                <a:latin typeface="Times New Roman" panose="02020603050405020304" pitchFamily="18" charset="0"/>
                <a:cs typeface="Times New Roman" panose="02020603050405020304" pitchFamily="18" charset="0"/>
              </a:rPr>
              <a:t> </a:t>
            </a:r>
            <a:r>
              <a:rPr sz="1588" spc="79" dirty="0">
                <a:solidFill>
                  <a:srgbClr val="FFFFFF"/>
                </a:solidFill>
                <a:latin typeface="Times New Roman" panose="02020603050405020304" pitchFamily="18" charset="0"/>
                <a:cs typeface="Times New Roman" panose="02020603050405020304" pitchFamily="18" charset="0"/>
              </a:rPr>
              <a:t>agreements/conventions</a:t>
            </a:r>
            <a:r>
              <a:rPr sz="1588" spc="-9" dirty="0">
                <a:solidFill>
                  <a:srgbClr val="FFFFFF"/>
                </a:solidFill>
                <a:latin typeface="Times New Roman" panose="02020603050405020304" pitchFamily="18" charset="0"/>
                <a:cs typeface="Times New Roman" panose="02020603050405020304" pitchFamily="18" charset="0"/>
              </a:rPr>
              <a:t> </a:t>
            </a:r>
            <a:r>
              <a:rPr sz="1588" spc="110" dirty="0">
                <a:solidFill>
                  <a:srgbClr val="FFFFFF"/>
                </a:solidFill>
                <a:latin typeface="Times New Roman" panose="02020603050405020304" pitchFamily="18" charset="0"/>
                <a:cs typeface="Times New Roman" panose="02020603050405020304" pitchFamily="18" charset="0"/>
              </a:rPr>
              <a:t>on</a:t>
            </a:r>
            <a:r>
              <a:rPr sz="1588" spc="-13" dirty="0">
                <a:solidFill>
                  <a:srgbClr val="FFFFFF"/>
                </a:solidFill>
                <a:latin typeface="Times New Roman" panose="02020603050405020304" pitchFamily="18" charset="0"/>
                <a:cs typeface="Times New Roman" panose="02020603050405020304" pitchFamily="18" charset="0"/>
              </a:rPr>
              <a:t> </a:t>
            </a:r>
            <a:r>
              <a:rPr sz="1588" spc="101" dirty="0">
                <a:solidFill>
                  <a:srgbClr val="FFFFFF"/>
                </a:solidFill>
                <a:latin typeface="Times New Roman" panose="02020603050405020304" pitchFamily="18" charset="0"/>
                <a:cs typeface="Times New Roman" panose="02020603050405020304" pitchFamily="18" charset="0"/>
              </a:rPr>
              <a:t>the</a:t>
            </a:r>
            <a:r>
              <a:rPr sz="1588" spc="-13" dirty="0">
                <a:solidFill>
                  <a:srgbClr val="FFFFFF"/>
                </a:solidFill>
                <a:latin typeface="Times New Roman" panose="02020603050405020304" pitchFamily="18" charset="0"/>
                <a:cs typeface="Times New Roman" panose="02020603050405020304" pitchFamily="18" charset="0"/>
              </a:rPr>
              <a:t> </a:t>
            </a:r>
            <a:r>
              <a:rPr sz="1588" spc="-44" dirty="0">
                <a:solidFill>
                  <a:srgbClr val="FFFFFF"/>
                </a:solidFill>
                <a:latin typeface="Times New Roman" panose="02020603050405020304" pitchFamily="18" charset="0"/>
                <a:cs typeface="Times New Roman" panose="02020603050405020304" pitchFamily="18" charset="0"/>
              </a:rPr>
              <a:t>uses</a:t>
            </a:r>
            <a:r>
              <a:rPr sz="1588" spc="-9" dirty="0">
                <a:solidFill>
                  <a:srgbClr val="FFFFFF"/>
                </a:solidFill>
                <a:latin typeface="Times New Roman" panose="02020603050405020304" pitchFamily="18" charset="0"/>
                <a:cs typeface="Times New Roman" panose="02020603050405020304" pitchFamily="18" charset="0"/>
              </a:rPr>
              <a:t> </a:t>
            </a:r>
            <a:r>
              <a:rPr sz="1588" spc="97" dirty="0">
                <a:solidFill>
                  <a:srgbClr val="FFFFFF"/>
                </a:solidFill>
                <a:latin typeface="Times New Roman" panose="02020603050405020304" pitchFamily="18" charset="0"/>
                <a:cs typeface="Times New Roman" panose="02020603050405020304" pitchFamily="18" charset="0"/>
              </a:rPr>
              <a:t>of</a:t>
            </a:r>
            <a:r>
              <a:rPr sz="1588" dirty="0">
                <a:solidFill>
                  <a:srgbClr val="FFFFFF"/>
                </a:solidFill>
                <a:latin typeface="Times New Roman" panose="02020603050405020304" pitchFamily="18" charset="0"/>
                <a:cs typeface="Times New Roman" panose="02020603050405020304" pitchFamily="18" charset="0"/>
              </a:rPr>
              <a:t> </a:t>
            </a:r>
            <a:r>
              <a:rPr sz="1588" spc="75" dirty="0">
                <a:solidFill>
                  <a:srgbClr val="FFFFFF"/>
                </a:solidFill>
                <a:latin typeface="Times New Roman" panose="02020603050405020304" pitchFamily="18" charset="0"/>
                <a:cs typeface="Times New Roman" panose="02020603050405020304" pitchFamily="18" charset="0"/>
              </a:rPr>
              <a:t>outer</a:t>
            </a:r>
            <a:r>
              <a:rPr sz="1588" spc="-4" dirty="0">
                <a:solidFill>
                  <a:srgbClr val="FFFFFF"/>
                </a:solidFill>
                <a:latin typeface="Times New Roman" panose="02020603050405020304" pitchFamily="18" charset="0"/>
                <a:cs typeface="Times New Roman" panose="02020603050405020304" pitchFamily="18" charset="0"/>
              </a:rPr>
              <a:t> </a:t>
            </a:r>
            <a:r>
              <a:rPr sz="1588" spc="84" dirty="0">
                <a:solidFill>
                  <a:srgbClr val="FFFFFF"/>
                </a:solidFill>
                <a:latin typeface="Times New Roman" panose="02020603050405020304" pitchFamily="18" charset="0"/>
                <a:cs typeface="Times New Roman" panose="02020603050405020304" pitchFamily="18" charset="0"/>
              </a:rPr>
              <a:t>space.</a:t>
            </a:r>
            <a:endParaRPr sz="1588" dirty="0">
              <a:latin typeface="Times New Roman" panose="02020603050405020304" pitchFamily="18" charset="0"/>
              <a:cs typeface="Times New Roman" panose="02020603050405020304" pitchFamily="18" charset="0"/>
            </a:endParaRPr>
          </a:p>
          <a:p>
            <a:pPr marL="255508" marR="307618" indent="-244862">
              <a:lnSpc>
                <a:spcPct val="98900"/>
              </a:lnSpc>
              <a:spcBef>
                <a:spcPts val="675"/>
              </a:spcBef>
            </a:pPr>
            <a:r>
              <a:rPr lang="en-US" sz="1588" spc="397" dirty="0">
                <a:solidFill>
                  <a:srgbClr val="8AD0D6"/>
                </a:solidFill>
                <a:latin typeface="Times New Roman" panose="02020603050405020304" pitchFamily="18" charset="0"/>
                <a:cs typeface="Times New Roman" panose="02020603050405020304" pitchFamily="18" charset="0"/>
              </a:rPr>
              <a:t>*</a:t>
            </a:r>
            <a:r>
              <a:rPr sz="1235" spc="494" dirty="0">
                <a:solidFill>
                  <a:srgbClr val="8AD0D6"/>
                </a:solidFill>
                <a:latin typeface="Times New Roman" panose="02020603050405020304" pitchFamily="18" charset="0"/>
                <a:cs typeface="Times New Roman" panose="02020603050405020304" pitchFamily="18" charset="0"/>
              </a:rPr>
              <a:t> </a:t>
            </a:r>
            <a:r>
              <a:rPr sz="1588" spc="22" dirty="0">
                <a:solidFill>
                  <a:srgbClr val="FFFFFF"/>
                </a:solidFill>
                <a:latin typeface="Times New Roman" panose="02020603050405020304" pitchFamily="18" charset="0"/>
                <a:cs typeface="Times New Roman" panose="02020603050405020304" pitchFamily="18" charset="0"/>
              </a:rPr>
              <a:t>Since</a:t>
            </a:r>
            <a:r>
              <a:rPr sz="1588" spc="-18" dirty="0">
                <a:solidFill>
                  <a:srgbClr val="FFFFFF"/>
                </a:solidFill>
                <a:latin typeface="Times New Roman" panose="02020603050405020304" pitchFamily="18" charset="0"/>
                <a:cs typeface="Times New Roman" panose="02020603050405020304" pitchFamily="18" charset="0"/>
              </a:rPr>
              <a:t> </a:t>
            </a:r>
            <a:r>
              <a:rPr sz="1588" spc="110" dirty="0">
                <a:solidFill>
                  <a:srgbClr val="FFFFFF"/>
                </a:solidFill>
                <a:latin typeface="Times New Roman" panose="02020603050405020304" pitchFamily="18" charset="0"/>
                <a:cs typeface="Times New Roman" panose="02020603050405020304" pitchFamily="18" charset="0"/>
              </a:rPr>
              <a:t>that</a:t>
            </a:r>
            <a:r>
              <a:rPr sz="1588" spc="-13" dirty="0">
                <a:solidFill>
                  <a:srgbClr val="FFFFFF"/>
                </a:solidFill>
                <a:latin typeface="Times New Roman" panose="02020603050405020304" pitchFamily="18" charset="0"/>
                <a:cs typeface="Times New Roman" panose="02020603050405020304" pitchFamily="18" charset="0"/>
              </a:rPr>
              <a:t> </a:t>
            </a:r>
            <a:r>
              <a:rPr sz="1588" spc="62" dirty="0">
                <a:solidFill>
                  <a:srgbClr val="FFFFFF"/>
                </a:solidFill>
                <a:latin typeface="Times New Roman" panose="02020603050405020304" pitchFamily="18" charset="0"/>
                <a:cs typeface="Times New Roman" panose="02020603050405020304" pitchFamily="18" charset="0"/>
              </a:rPr>
              <a:t>time,</a:t>
            </a:r>
            <a:r>
              <a:rPr sz="1588" spc="-4" dirty="0">
                <a:solidFill>
                  <a:srgbClr val="FFFFFF"/>
                </a:solidFill>
                <a:latin typeface="Times New Roman" panose="02020603050405020304" pitchFamily="18" charset="0"/>
                <a:cs typeface="Times New Roman" panose="02020603050405020304" pitchFamily="18" charset="0"/>
              </a:rPr>
              <a:t> </a:t>
            </a:r>
            <a:r>
              <a:rPr sz="1588" spc="26" dirty="0">
                <a:solidFill>
                  <a:srgbClr val="FFFFFF"/>
                </a:solidFill>
                <a:latin typeface="Times New Roman" panose="02020603050405020304" pitchFamily="18" charset="0"/>
                <a:cs typeface="Times New Roman" panose="02020603050405020304" pitchFamily="18" charset="0"/>
              </a:rPr>
              <a:t>it</a:t>
            </a:r>
            <a:r>
              <a:rPr sz="1588" spc="-9" dirty="0">
                <a:solidFill>
                  <a:srgbClr val="FFFFFF"/>
                </a:solidFill>
                <a:latin typeface="Times New Roman" panose="02020603050405020304" pitchFamily="18" charset="0"/>
                <a:cs typeface="Times New Roman" panose="02020603050405020304" pitchFamily="18" charset="0"/>
              </a:rPr>
              <a:t> </a:t>
            </a:r>
            <a:r>
              <a:rPr sz="1588" spc="22" dirty="0">
                <a:solidFill>
                  <a:srgbClr val="FFFFFF"/>
                </a:solidFill>
                <a:latin typeface="Times New Roman" panose="02020603050405020304" pitchFamily="18" charset="0"/>
                <a:cs typeface="Times New Roman" panose="02020603050405020304" pitchFamily="18" charset="0"/>
              </a:rPr>
              <a:t>has</a:t>
            </a:r>
            <a:r>
              <a:rPr sz="1588" spc="-13" dirty="0">
                <a:solidFill>
                  <a:srgbClr val="FFFFFF"/>
                </a:solidFill>
                <a:latin typeface="Times New Roman" panose="02020603050405020304" pitchFamily="18" charset="0"/>
                <a:cs typeface="Times New Roman" panose="02020603050405020304" pitchFamily="18" charset="0"/>
              </a:rPr>
              <a:t> </a:t>
            </a:r>
            <a:r>
              <a:rPr sz="1588" spc="132" dirty="0">
                <a:solidFill>
                  <a:srgbClr val="FFFFFF"/>
                </a:solidFill>
                <a:latin typeface="Times New Roman" panose="02020603050405020304" pitchFamily="18" charset="0"/>
                <a:cs typeface="Times New Roman" panose="02020603050405020304" pitchFamily="18" charset="0"/>
              </a:rPr>
              <a:t>been</a:t>
            </a:r>
            <a:r>
              <a:rPr sz="1588" spc="-22" dirty="0">
                <a:solidFill>
                  <a:srgbClr val="FFFFFF"/>
                </a:solidFill>
                <a:latin typeface="Times New Roman" panose="02020603050405020304" pitchFamily="18" charset="0"/>
                <a:cs typeface="Times New Roman" panose="02020603050405020304" pitchFamily="18" charset="0"/>
              </a:rPr>
              <a:t> </a:t>
            </a:r>
            <a:r>
              <a:rPr sz="1588" spc="57" dirty="0">
                <a:solidFill>
                  <a:srgbClr val="FFFFFF"/>
                </a:solidFill>
                <a:latin typeface="Times New Roman" panose="02020603050405020304" pitchFamily="18" charset="0"/>
                <a:cs typeface="Times New Roman" panose="02020603050405020304" pitchFamily="18" charset="0"/>
              </a:rPr>
              <a:t>difficult</a:t>
            </a:r>
            <a:r>
              <a:rPr sz="1588" spc="-9" dirty="0">
                <a:solidFill>
                  <a:srgbClr val="FFFFFF"/>
                </a:solidFill>
                <a:latin typeface="Times New Roman" panose="02020603050405020304" pitchFamily="18" charset="0"/>
                <a:cs typeface="Times New Roman" panose="02020603050405020304" pitchFamily="18" charset="0"/>
              </a:rPr>
              <a:t> </a:t>
            </a:r>
            <a:r>
              <a:rPr sz="1588" spc="124" dirty="0">
                <a:solidFill>
                  <a:srgbClr val="FFFFFF"/>
                </a:solidFill>
                <a:latin typeface="Times New Roman" panose="02020603050405020304" pitchFamily="18" charset="0"/>
                <a:cs typeface="Times New Roman" panose="02020603050405020304" pitchFamily="18" charset="0"/>
              </a:rPr>
              <a:t>to</a:t>
            </a:r>
            <a:r>
              <a:rPr sz="1588" spc="-18" dirty="0">
                <a:solidFill>
                  <a:srgbClr val="FFFFFF"/>
                </a:solidFill>
                <a:latin typeface="Times New Roman" panose="02020603050405020304" pitchFamily="18" charset="0"/>
                <a:cs typeface="Times New Roman" panose="02020603050405020304" pitchFamily="18" charset="0"/>
              </a:rPr>
              <a:t> </a:t>
            </a:r>
            <a:r>
              <a:rPr sz="1588" spc="119" dirty="0">
                <a:solidFill>
                  <a:srgbClr val="FFFFFF"/>
                </a:solidFill>
                <a:latin typeface="Times New Roman" panose="02020603050405020304" pitchFamily="18" charset="0"/>
                <a:cs typeface="Times New Roman" panose="02020603050405020304" pitchFamily="18" charset="0"/>
              </a:rPr>
              <a:t>create</a:t>
            </a:r>
            <a:r>
              <a:rPr sz="1588" spc="-22" dirty="0">
                <a:solidFill>
                  <a:srgbClr val="FFFFFF"/>
                </a:solidFill>
                <a:latin typeface="Times New Roman" panose="02020603050405020304" pitchFamily="18" charset="0"/>
                <a:cs typeface="Times New Roman" panose="02020603050405020304" pitchFamily="18" charset="0"/>
              </a:rPr>
              <a:t> </a:t>
            </a:r>
            <a:r>
              <a:rPr sz="1588" spc="124" dirty="0">
                <a:solidFill>
                  <a:srgbClr val="FFFFFF"/>
                </a:solidFill>
                <a:latin typeface="Times New Roman" panose="02020603050405020304" pitchFamily="18" charset="0"/>
                <a:cs typeface="Times New Roman" panose="02020603050405020304" pitchFamily="18" charset="0"/>
              </a:rPr>
              <a:t>new</a:t>
            </a:r>
            <a:r>
              <a:rPr sz="1588" spc="-18" dirty="0">
                <a:solidFill>
                  <a:srgbClr val="FFFFFF"/>
                </a:solidFill>
                <a:latin typeface="Times New Roman" panose="02020603050405020304" pitchFamily="18" charset="0"/>
                <a:cs typeface="Times New Roman" panose="02020603050405020304" pitchFamily="18" charset="0"/>
              </a:rPr>
              <a:t> </a:t>
            </a:r>
            <a:r>
              <a:rPr sz="1588" spc="62" dirty="0">
                <a:solidFill>
                  <a:srgbClr val="FFFFFF"/>
                </a:solidFill>
                <a:latin typeface="Times New Roman" panose="02020603050405020304" pitchFamily="18" charset="0"/>
                <a:cs typeface="Times New Roman" panose="02020603050405020304" pitchFamily="18" charset="0"/>
              </a:rPr>
              <a:t>international</a:t>
            </a:r>
            <a:r>
              <a:rPr sz="1588" spc="-4" dirty="0">
                <a:solidFill>
                  <a:srgbClr val="FFFFFF"/>
                </a:solidFill>
                <a:latin typeface="Times New Roman" panose="02020603050405020304" pitchFamily="18" charset="0"/>
                <a:cs typeface="Times New Roman" panose="02020603050405020304" pitchFamily="18" charset="0"/>
              </a:rPr>
              <a:t> </a:t>
            </a:r>
            <a:r>
              <a:rPr sz="1588" spc="150" dirty="0">
                <a:solidFill>
                  <a:srgbClr val="FFFFFF"/>
                </a:solidFill>
                <a:latin typeface="Times New Roman" panose="02020603050405020304" pitchFamily="18" charset="0"/>
                <a:cs typeface="Times New Roman" panose="02020603050405020304" pitchFamily="18" charset="0"/>
              </a:rPr>
              <a:t>and</a:t>
            </a:r>
            <a:r>
              <a:rPr sz="1588" spc="-9" dirty="0">
                <a:solidFill>
                  <a:srgbClr val="FFFFFF"/>
                </a:solidFill>
                <a:latin typeface="Times New Roman" panose="02020603050405020304" pitchFamily="18" charset="0"/>
                <a:cs typeface="Times New Roman" panose="02020603050405020304" pitchFamily="18" charset="0"/>
              </a:rPr>
              <a:t> </a:t>
            </a:r>
            <a:r>
              <a:rPr sz="1588" spc="93" dirty="0">
                <a:solidFill>
                  <a:srgbClr val="FFFFFF"/>
                </a:solidFill>
                <a:latin typeface="Times New Roman" panose="02020603050405020304" pitchFamily="18" charset="0"/>
                <a:cs typeface="Times New Roman" panose="02020603050405020304" pitchFamily="18" charset="0"/>
              </a:rPr>
              <a:t>broadly  </a:t>
            </a:r>
            <a:r>
              <a:rPr sz="1588" spc="124" dirty="0">
                <a:solidFill>
                  <a:srgbClr val="FFFFFF"/>
                </a:solidFill>
                <a:latin typeface="Times New Roman" panose="02020603050405020304" pitchFamily="18" charset="0"/>
                <a:cs typeface="Times New Roman" panose="02020603050405020304" pitchFamily="18" charset="0"/>
              </a:rPr>
              <a:t>agreed </a:t>
            </a:r>
            <a:r>
              <a:rPr sz="1588" spc="119" dirty="0">
                <a:solidFill>
                  <a:srgbClr val="FFFFFF"/>
                </a:solidFill>
                <a:latin typeface="Times New Roman" panose="02020603050405020304" pitchFamily="18" charset="0"/>
                <a:cs typeface="Times New Roman" panose="02020603050405020304" pitchFamily="18" charset="0"/>
              </a:rPr>
              <a:t>upon </a:t>
            </a:r>
            <a:r>
              <a:rPr sz="1588" spc="106" dirty="0">
                <a:solidFill>
                  <a:srgbClr val="FFFFFF"/>
                </a:solidFill>
                <a:latin typeface="Times New Roman" panose="02020603050405020304" pitchFamily="18" charset="0"/>
                <a:cs typeface="Times New Roman" panose="02020603050405020304" pitchFamily="18" charset="0"/>
              </a:rPr>
              <a:t>space </a:t>
            </a:r>
            <a:r>
              <a:rPr sz="1588" spc="18" dirty="0">
                <a:solidFill>
                  <a:srgbClr val="FFFFFF"/>
                </a:solidFill>
                <a:latin typeface="Times New Roman" panose="02020603050405020304" pitchFamily="18" charset="0"/>
                <a:cs typeface="Times New Roman" panose="02020603050405020304" pitchFamily="18" charset="0"/>
              </a:rPr>
              <a:t>laws. </a:t>
            </a:r>
            <a:r>
              <a:rPr sz="1588" spc="49" dirty="0">
                <a:solidFill>
                  <a:srgbClr val="FFFFFF"/>
                </a:solidFill>
                <a:latin typeface="Times New Roman" panose="02020603050405020304" pitchFamily="18" charset="0"/>
                <a:cs typeface="Times New Roman" panose="02020603050405020304" pitchFamily="18" charset="0"/>
              </a:rPr>
              <a:t>Instead, </a:t>
            </a:r>
            <a:r>
              <a:rPr sz="1588" spc="75" dirty="0">
                <a:solidFill>
                  <a:srgbClr val="FFFFFF"/>
                </a:solidFill>
                <a:latin typeface="Times New Roman" panose="02020603050405020304" pitchFamily="18" charset="0"/>
                <a:cs typeface="Times New Roman" panose="02020603050405020304" pitchFamily="18" charset="0"/>
              </a:rPr>
              <a:t>there </a:t>
            </a:r>
            <a:r>
              <a:rPr sz="1588" spc="22" dirty="0">
                <a:solidFill>
                  <a:srgbClr val="FFFFFF"/>
                </a:solidFill>
                <a:latin typeface="Times New Roman" panose="02020603050405020304" pitchFamily="18" charset="0"/>
                <a:cs typeface="Times New Roman" panose="02020603050405020304" pitchFamily="18" charset="0"/>
              </a:rPr>
              <a:t>has </a:t>
            </a:r>
            <a:r>
              <a:rPr sz="1588" spc="132" dirty="0">
                <a:solidFill>
                  <a:srgbClr val="FFFFFF"/>
                </a:solidFill>
                <a:latin typeface="Times New Roman" panose="02020603050405020304" pitchFamily="18" charset="0"/>
                <a:cs typeface="Times New Roman" panose="02020603050405020304" pitchFamily="18" charset="0"/>
              </a:rPr>
              <a:t>been </a:t>
            </a:r>
            <a:r>
              <a:rPr sz="1588" spc="128" dirty="0">
                <a:solidFill>
                  <a:srgbClr val="FFFFFF"/>
                </a:solidFill>
                <a:latin typeface="Times New Roman" panose="02020603050405020304" pitchFamily="18" charset="0"/>
                <a:cs typeface="Times New Roman" panose="02020603050405020304" pitchFamily="18" charset="0"/>
              </a:rPr>
              <a:t>much </a:t>
            </a:r>
            <a:r>
              <a:rPr sz="1588" spc="93" dirty="0">
                <a:solidFill>
                  <a:srgbClr val="FFFFFF"/>
                </a:solidFill>
                <a:latin typeface="Times New Roman" panose="02020603050405020304" pitchFamily="18" charset="0"/>
                <a:cs typeface="Times New Roman" panose="02020603050405020304" pitchFamily="18" charset="0"/>
              </a:rPr>
              <a:t>more </a:t>
            </a:r>
            <a:r>
              <a:rPr sz="1588" spc="75" dirty="0">
                <a:solidFill>
                  <a:srgbClr val="FFFFFF"/>
                </a:solidFill>
                <a:latin typeface="Times New Roman" panose="02020603050405020304" pitchFamily="18" charset="0"/>
                <a:cs typeface="Times New Roman" panose="02020603050405020304" pitchFamily="18" charset="0"/>
              </a:rPr>
              <a:t>reliance </a:t>
            </a:r>
            <a:r>
              <a:rPr sz="1588" spc="101" dirty="0">
                <a:solidFill>
                  <a:srgbClr val="FFFFFF"/>
                </a:solidFill>
                <a:latin typeface="Times New Roman" panose="02020603050405020304" pitchFamily="18" charset="0"/>
                <a:cs typeface="Times New Roman" panose="02020603050405020304" pitchFamily="18" charset="0"/>
              </a:rPr>
              <a:t>on  </a:t>
            </a:r>
            <a:r>
              <a:rPr sz="1588" spc="66" dirty="0">
                <a:solidFill>
                  <a:srgbClr val="FFFFFF"/>
                </a:solidFill>
                <a:latin typeface="Times New Roman" panose="02020603050405020304" pitchFamily="18" charset="0"/>
                <a:cs typeface="Times New Roman" panose="02020603050405020304" pitchFamily="18" charset="0"/>
              </a:rPr>
              <a:t>“soft</a:t>
            </a:r>
            <a:r>
              <a:rPr sz="1588" spc="-4" dirty="0">
                <a:solidFill>
                  <a:srgbClr val="FFFFFF"/>
                </a:solidFill>
                <a:latin typeface="Times New Roman" panose="02020603050405020304" pitchFamily="18" charset="0"/>
                <a:cs typeface="Times New Roman" panose="02020603050405020304" pitchFamily="18" charset="0"/>
              </a:rPr>
              <a:t> </a:t>
            </a:r>
            <a:r>
              <a:rPr sz="1588" spc="53" dirty="0">
                <a:solidFill>
                  <a:srgbClr val="FFFFFF"/>
                </a:solidFill>
                <a:latin typeface="Times New Roman" panose="02020603050405020304" pitchFamily="18" charset="0"/>
                <a:cs typeface="Times New Roman" panose="02020603050405020304" pitchFamily="18" charset="0"/>
              </a:rPr>
              <a:t>laws”,</a:t>
            </a:r>
            <a:r>
              <a:rPr sz="1588" dirty="0">
                <a:solidFill>
                  <a:srgbClr val="FFFFFF"/>
                </a:solidFill>
                <a:latin typeface="Times New Roman" panose="02020603050405020304" pitchFamily="18" charset="0"/>
                <a:cs typeface="Times New Roman" panose="02020603050405020304" pitchFamily="18" charset="0"/>
              </a:rPr>
              <a:t> </a:t>
            </a:r>
            <a:r>
              <a:rPr sz="1588" spc="101" dirty="0">
                <a:solidFill>
                  <a:srgbClr val="FFFFFF"/>
                </a:solidFill>
                <a:latin typeface="Times New Roman" panose="02020603050405020304" pitchFamily="18" charset="0"/>
                <a:cs typeface="Times New Roman" panose="02020603050405020304" pitchFamily="18" charset="0"/>
              </a:rPr>
              <a:t>the</a:t>
            </a:r>
            <a:r>
              <a:rPr sz="1588" spc="-13" dirty="0">
                <a:solidFill>
                  <a:srgbClr val="FFFFFF"/>
                </a:solidFill>
                <a:latin typeface="Times New Roman" panose="02020603050405020304" pitchFamily="18" charset="0"/>
                <a:cs typeface="Times New Roman" panose="02020603050405020304" pitchFamily="18" charset="0"/>
              </a:rPr>
              <a:t> </a:t>
            </a:r>
            <a:r>
              <a:rPr sz="1588" spc="26" dirty="0">
                <a:solidFill>
                  <a:srgbClr val="FFFFFF"/>
                </a:solidFill>
                <a:latin typeface="Times New Roman" panose="02020603050405020304" pitchFamily="18" charset="0"/>
                <a:cs typeface="Times New Roman" panose="02020603050405020304" pitchFamily="18" charset="0"/>
              </a:rPr>
              <a:t>sharing</a:t>
            </a:r>
            <a:r>
              <a:rPr sz="1588" spc="-18" dirty="0">
                <a:solidFill>
                  <a:srgbClr val="FFFFFF"/>
                </a:solidFill>
                <a:latin typeface="Times New Roman" panose="02020603050405020304" pitchFamily="18" charset="0"/>
                <a:cs typeface="Times New Roman" panose="02020603050405020304" pitchFamily="18" charset="0"/>
              </a:rPr>
              <a:t> </a:t>
            </a:r>
            <a:r>
              <a:rPr sz="1588" spc="97" dirty="0">
                <a:solidFill>
                  <a:srgbClr val="FFFFFF"/>
                </a:solidFill>
                <a:latin typeface="Times New Roman" panose="02020603050405020304" pitchFamily="18" charset="0"/>
                <a:cs typeface="Times New Roman" panose="02020603050405020304" pitchFamily="18" charset="0"/>
              </a:rPr>
              <a:t>of</a:t>
            </a:r>
            <a:r>
              <a:rPr sz="1588" spc="-4" dirty="0">
                <a:solidFill>
                  <a:srgbClr val="FFFFFF"/>
                </a:solidFill>
                <a:latin typeface="Times New Roman" panose="02020603050405020304" pitchFamily="18" charset="0"/>
                <a:cs typeface="Times New Roman" panose="02020603050405020304" pitchFamily="18" charset="0"/>
              </a:rPr>
              <a:t> </a:t>
            </a:r>
            <a:r>
              <a:rPr sz="1588" spc="93" dirty="0">
                <a:solidFill>
                  <a:srgbClr val="FFFFFF"/>
                </a:solidFill>
                <a:latin typeface="Times New Roman" panose="02020603050405020304" pitchFamily="18" charset="0"/>
                <a:cs typeface="Times New Roman" panose="02020603050405020304" pitchFamily="18" charset="0"/>
              </a:rPr>
              <a:t>“</a:t>
            </a:r>
            <a:r>
              <a:rPr sz="1588" spc="159" dirty="0">
                <a:solidFill>
                  <a:srgbClr val="FFFFFF"/>
                </a:solidFill>
                <a:latin typeface="Times New Roman" panose="02020603050405020304" pitchFamily="18" charset="0"/>
                <a:cs typeface="Times New Roman" panose="02020603050405020304" pitchFamily="18" charset="0"/>
              </a:rPr>
              <a:t>good</a:t>
            </a:r>
            <a:r>
              <a:rPr sz="1588" spc="-4" dirty="0">
                <a:solidFill>
                  <a:srgbClr val="FFFFFF"/>
                </a:solidFill>
                <a:latin typeface="Times New Roman" panose="02020603050405020304" pitchFamily="18" charset="0"/>
                <a:cs typeface="Times New Roman" panose="02020603050405020304" pitchFamily="18" charset="0"/>
              </a:rPr>
              <a:t> </a:t>
            </a:r>
            <a:r>
              <a:rPr sz="1588" spc="84" dirty="0">
                <a:solidFill>
                  <a:srgbClr val="FFFFFF"/>
                </a:solidFill>
                <a:latin typeface="Times New Roman" panose="02020603050405020304" pitchFamily="18" charset="0"/>
                <a:cs typeface="Times New Roman" panose="02020603050405020304" pitchFamily="18" charset="0"/>
              </a:rPr>
              <a:t>practices”,</a:t>
            </a:r>
            <a:r>
              <a:rPr sz="1588" dirty="0">
                <a:solidFill>
                  <a:srgbClr val="FFFFFF"/>
                </a:solidFill>
                <a:latin typeface="Times New Roman" panose="02020603050405020304" pitchFamily="18" charset="0"/>
                <a:cs typeface="Times New Roman" panose="02020603050405020304" pitchFamily="18" charset="0"/>
              </a:rPr>
              <a:t> </a:t>
            </a:r>
            <a:r>
              <a:rPr sz="1588" spc="150" dirty="0">
                <a:solidFill>
                  <a:srgbClr val="FFFFFF"/>
                </a:solidFill>
                <a:latin typeface="Times New Roman" panose="02020603050405020304" pitchFamily="18" charset="0"/>
                <a:cs typeface="Times New Roman" panose="02020603050405020304" pitchFamily="18" charset="0"/>
              </a:rPr>
              <a:t>and</a:t>
            </a:r>
            <a:r>
              <a:rPr sz="1588" spc="-9" dirty="0">
                <a:solidFill>
                  <a:srgbClr val="FFFFFF"/>
                </a:solidFill>
                <a:latin typeface="Times New Roman" panose="02020603050405020304" pitchFamily="18" charset="0"/>
                <a:cs typeface="Times New Roman" panose="02020603050405020304" pitchFamily="18" charset="0"/>
              </a:rPr>
              <a:t> </a:t>
            </a:r>
            <a:r>
              <a:rPr sz="1588" spc="84" dirty="0">
                <a:solidFill>
                  <a:srgbClr val="FFFFFF"/>
                </a:solidFill>
                <a:latin typeface="Times New Roman" panose="02020603050405020304" pitchFamily="18" charset="0"/>
                <a:cs typeface="Times New Roman" panose="02020603050405020304" pitchFamily="18" charset="0"/>
              </a:rPr>
              <a:t>“transparency</a:t>
            </a:r>
            <a:r>
              <a:rPr sz="1588" spc="-9" dirty="0">
                <a:solidFill>
                  <a:srgbClr val="FFFFFF"/>
                </a:solidFill>
                <a:latin typeface="Times New Roman" panose="02020603050405020304" pitchFamily="18" charset="0"/>
                <a:cs typeface="Times New Roman" panose="02020603050405020304" pitchFamily="18" charset="0"/>
              </a:rPr>
              <a:t> </a:t>
            </a:r>
            <a:r>
              <a:rPr sz="1588" spc="146" dirty="0">
                <a:solidFill>
                  <a:srgbClr val="FFFFFF"/>
                </a:solidFill>
                <a:latin typeface="Times New Roman" panose="02020603050405020304" pitchFamily="18" charset="0"/>
                <a:cs typeface="Times New Roman" panose="02020603050405020304" pitchFamily="18" charset="0"/>
              </a:rPr>
              <a:t>and  </a:t>
            </a:r>
            <a:r>
              <a:rPr sz="1588" spc="119" dirty="0">
                <a:solidFill>
                  <a:srgbClr val="FFFFFF"/>
                </a:solidFill>
                <a:latin typeface="Times New Roman" panose="02020603050405020304" pitchFamily="18" charset="0"/>
                <a:cs typeface="Times New Roman" panose="02020603050405020304" pitchFamily="18" charset="0"/>
              </a:rPr>
              <a:t>confidence </a:t>
            </a:r>
            <a:r>
              <a:rPr sz="1588" spc="71" dirty="0">
                <a:solidFill>
                  <a:srgbClr val="FFFFFF"/>
                </a:solidFill>
                <a:latin typeface="Times New Roman" panose="02020603050405020304" pitchFamily="18" charset="0"/>
                <a:cs typeface="Times New Roman" panose="02020603050405020304" pitchFamily="18" charset="0"/>
              </a:rPr>
              <a:t>building</a:t>
            </a:r>
            <a:r>
              <a:rPr sz="1588" spc="-168" dirty="0">
                <a:solidFill>
                  <a:srgbClr val="FFFFFF"/>
                </a:solidFill>
                <a:latin typeface="Times New Roman" panose="02020603050405020304" pitchFamily="18" charset="0"/>
                <a:cs typeface="Times New Roman" panose="02020603050405020304" pitchFamily="18" charset="0"/>
              </a:rPr>
              <a:t> </a:t>
            </a:r>
            <a:r>
              <a:rPr sz="1588" spc="44" dirty="0">
                <a:solidFill>
                  <a:srgbClr val="FFFFFF"/>
                </a:solidFill>
                <a:latin typeface="Times New Roman" panose="02020603050405020304" pitchFamily="18" charset="0"/>
                <a:cs typeface="Times New Roman" panose="02020603050405020304" pitchFamily="18" charset="0"/>
              </a:rPr>
              <a:t>measures.”</a:t>
            </a:r>
            <a:endParaRPr sz="1588" dirty="0">
              <a:latin typeface="Times New Roman" panose="02020603050405020304" pitchFamily="18" charset="0"/>
              <a:cs typeface="Times New Roman" panose="02020603050405020304" pitchFamily="18" charset="0"/>
            </a:endParaRPr>
          </a:p>
          <a:p>
            <a:pPr marL="296396" marR="48747" indent="-285750">
              <a:lnSpc>
                <a:spcPct val="97400"/>
              </a:lnSpc>
              <a:spcBef>
                <a:spcPts val="794"/>
              </a:spcBef>
              <a:buFont typeface="Arial" panose="020B0604020202020204" pitchFamily="34" charset="0"/>
              <a:buChar char="•"/>
            </a:pPr>
            <a:r>
              <a:rPr sz="1588" spc="4" dirty="0">
                <a:solidFill>
                  <a:srgbClr val="FFFFFF"/>
                </a:solidFill>
                <a:latin typeface="Times New Roman" panose="02020603050405020304" pitchFamily="18" charset="0"/>
                <a:cs typeface="Times New Roman" panose="02020603050405020304" pitchFamily="18" charset="0"/>
              </a:rPr>
              <a:t>It</a:t>
            </a:r>
            <a:r>
              <a:rPr sz="1588" spc="-9" dirty="0">
                <a:solidFill>
                  <a:srgbClr val="FFFFFF"/>
                </a:solidFill>
                <a:latin typeface="Times New Roman" panose="02020603050405020304" pitchFamily="18" charset="0"/>
                <a:cs typeface="Times New Roman" panose="02020603050405020304" pitchFamily="18" charset="0"/>
              </a:rPr>
              <a:t> </a:t>
            </a:r>
            <a:r>
              <a:rPr sz="1588" spc="-115" dirty="0">
                <a:solidFill>
                  <a:srgbClr val="FFFFFF"/>
                </a:solidFill>
                <a:latin typeface="Times New Roman" panose="02020603050405020304" pitchFamily="18" charset="0"/>
                <a:cs typeface="Times New Roman" panose="02020603050405020304" pitchFamily="18" charset="0"/>
              </a:rPr>
              <a:t>is</a:t>
            </a:r>
            <a:r>
              <a:rPr sz="1588" spc="-13" dirty="0">
                <a:solidFill>
                  <a:srgbClr val="FFFFFF"/>
                </a:solidFill>
                <a:latin typeface="Times New Roman" panose="02020603050405020304" pitchFamily="18" charset="0"/>
                <a:cs typeface="Times New Roman" panose="02020603050405020304" pitchFamily="18" charset="0"/>
              </a:rPr>
              <a:t> </a:t>
            </a:r>
            <a:r>
              <a:rPr sz="1588" spc="49" dirty="0">
                <a:solidFill>
                  <a:srgbClr val="FFFFFF"/>
                </a:solidFill>
                <a:latin typeface="Times New Roman" panose="02020603050405020304" pitchFamily="18" charset="0"/>
                <a:cs typeface="Times New Roman" panose="02020603050405020304" pitchFamily="18" charset="0"/>
              </a:rPr>
              <a:t>our</a:t>
            </a:r>
            <a:r>
              <a:rPr sz="1588" spc="-13" dirty="0">
                <a:solidFill>
                  <a:srgbClr val="FFFFFF"/>
                </a:solidFill>
                <a:latin typeface="Times New Roman" panose="02020603050405020304" pitchFamily="18" charset="0"/>
                <a:cs typeface="Times New Roman" panose="02020603050405020304" pitchFamily="18" charset="0"/>
              </a:rPr>
              <a:t> </a:t>
            </a:r>
            <a:r>
              <a:rPr sz="1588" spc="97" dirty="0">
                <a:solidFill>
                  <a:srgbClr val="FFFFFF"/>
                </a:solidFill>
                <a:latin typeface="Times New Roman" panose="02020603050405020304" pitchFamily="18" charset="0"/>
                <a:cs typeface="Times New Roman" panose="02020603050405020304" pitchFamily="18" charset="0"/>
              </a:rPr>
              <a:t>contention</a:t>
            </a:r>
            <a:r>
              <a:rPr sz="1588" spc="-22" dirty="0">
                <a:solidFill>
                  <a:srgbClr val="FFFFFF"/>
                </a:solidFill>
                <a:latin typeface="Times New Roman" panose="02020603050405020304" pitchFamily="18" charset="0"/>
                <a:cs typeface="Times New Roman" panose="02020603050405020304" pitchFamily="18" charset="0"/>
              </a:rPr>
              <a:t> </a:t>
            </a:r>
            <a:r>
              <a:rPr sz="1588" spc="110" dirty="0">
                <a:solidFill>
                  <a:srgbClr val="FFFFFF"/>
                </a:solidFill>
                <a:latin typeface="Times New Roman" panose="02020603050405020304" pitchFamily="18" charset="0"/>
                <a:cs typeface="Times New Roman" panose="02020603050405020304" pitchFamily="18" charset="0"/>
              </a:rPr>
              <a:t>that</a:t>
            </a:r>
            <a:r>
              <a:rPr sz="1588" spc="-9" dirty="0">
                <a:solidFill>
                  <a:srgbClr val="FFFFFF"/>
                </a:solidFill>
                <a:latin typeface="Times New Roman" panose="02020603050405020304" pitchFamily="18" charset="0"/>
                <a:cs typeface="Times New Roman" panose="02020603050405020304" pitchFamily="18" charset="0"/>
              </a:rPr>
              <a:t> </a:t>
            </a:r>
            <a:r>
              <a:rPr sz="1588" spc="4" dirty="0">
                <a:solidFill>
                  <a:srgbClr val="FFFFFF"/>
                </a:solidFill>
                <a:latin typeface="Times New Roman" panose="02020603050405020304" pitchFamily="18" charset="0"/>
                <a:cs typeface="Times New Roman" panose="02020603050405020304" pitchFamily="18" charset="0"/>
              </a:rPr>
              <a:t>if</a:t>
            </a:r>
            <a:r>
              <a:rPr sz="1588" spc="-9" dirty="0">
                <a:solidFill>
                  <a:srgbClr val="FFFFFF"/>
                </a:solidFill>
                <a:latin typeface="Times New Roman" panose="02020603050405020304" pitchFamily="18" charset="0"/>
                <a:cs typeface="Times New Roman" panose="02020603050405020304" pitchFamily="18" charset="0"/>
              </a:rPr>
              <a:t> </a:t>
            </a:r>
            <a:r>
              <a:rPr lang="en-US" sz="1588" spc="-9" dirty="0">
                <a:solidFill>
                  <a:srgbClr val="FFFFFF"/>
                </a:solidFill>
                <a:latin typeface="Times New Roman" panose="02020603050405020304" pitchFamily="18" charset="0"/>
                <a:cs typeface="Times New Roman" panose="02020603050405020304" pitchFamily="18" charset="0"/>
              </a:rPr>
              <a:t>non-binding Space and Sustainability </a:t>
            </a:r>
            <a:r>
              <a:rPr sz="1588" spc="168" dirty="0">
                <a:solidFill>
                  <a:srgbClr val="FFFFFF"/>
                </a:solidFill>
                <a:latin typeface="Times New Roman" panose="02020603050405020304" pitchFamily="18" charset="0"/>
                <a:cs typeface="Times New Roman" panose="02020603050405020304" pitchFamily="18" charset="0"/>
              </a:rPr>
              <a:t>“Compact</a:t>
            </a:r>
            <a:r>
              <a:rPr sz="1588" spc="-9" dirty="0">
                <a:solidFill>
                  <a:srgbClr val="FFFFFF"/>
                </a:solidFill>
                <a:latin typeface="Times New Roman" panose="02020603050405020304" pitchFamily="18" charset="0"/>
                <a:cs typeface="Times New Roman" panose="02020603050405020304" pitchFamily="18" charset="0"/>
              </a:rPr>
              <a:t> </a:t>
            </a:r>
            <a:r>
              <a:rPr lang="en-US" sz="1588" spc="88" dirty="0">
                <a:solidFill>
                  <a:srgbClr val="FFFFFF"/>
                </a:solidFill>
                <a:latin typeface="Times New Roman" panose="02020603050405020304" pitchFamily="18" charset="0"/>
                <a:cs typeface="Times New Roman" panose="02020603050405020304" pitchFamily="18" charset="0"/>
              </a:rPr>
              <a:t>Agreements</a:t>
            </a:r>
            <a:r>
              <a:rPr sz="1588" spc="88" dirty="0">
                <a:solidFill>
                  <a:srgbClr val="FFFFFF"/>
                </a:solidFill>
                <a:latin typeface="Times New Roman" panose="02020603050405020304" pitchFamily="18" charset="0"/>
                <a:cs typeface="Times New Roman" panose="02020603050405020304" pitchFamily="18" charset="0"/>
              </a:rPr>
              <a:t>”</a:t>
            </a:r>
            <a:r>
              <a:rPr sz="1588" spc="-18" dirty="0">
                <a:solidFill>
                  <a:srgbClr val="FFFFFF"/>
                </a:solidFill>
                <a:latin typeface="Times New Roman" panose="02020603050405020304" pitchFamily="18" charset="0"/>
                <a:cs typeface="Times New Roman" panose="02020603050405020304" pitchFamily="18" charset="0"/>
              </a:rPr>
              <a:t> </a:t>
            </a:r>
            <a:r>
              <a:rPr sz="1588" spc="88" dirty="0">
                <a:solidFill>
                  <a:srgbClr val="FFFFFF"/>
                </a:solidFill>
                <a:latin typeface="Times New Roman" panose="02020603050405020304" pitchFamily="18" charset="0"/>
                <a:cs typeface="Times New Roman" panose="02020603050405020304" pitchFamily="18" charset="0"/>
              </a:rPr>
              <a:t>are</a:t>
            </a:r>
            <a:r>
              <a:rPr sz="1588" spc="-18" dirty="0">
                <a:solidFill>
                  <a:srgbClr val="FFFFFF"/>
                </a:solidFill>
                <a:latin typeface="Times New Roman" panose="02020603050405020304" pitchFamily="18" charset="0"/>
                <a:cs typeface="Times New Roman" panose="02020603050405020304" pitchFamily="18" charset="0"/>
              </a:rPr>
              <a:t> </a:t>
            </a:r>
            <a:r>
              <a:rPr lang="en-US" sz="1588" spc="-18" dirty="0">
                <a:solidFill>
                  <a:srgbClr val="FFFFFF"/>
                </a:solidFill>
                <a:latin typeface="Times New Roman" panose="02020603050405020304" pitchFamily="18" charset="0"/>
                <a:cs typeface="Times New Roman" panose="02020603050405020304" pitchFamily="18" charset="0"/>
              </a:rPr>
              <a:t>a good way to promote </a:t>
            </a:r>
            <a:r>
              <a:rPr sz="1588" spc="101" dirty="0">
                <a:solidFill>
                  <a:srgbClr val="FFFFFF"/>
                </a:solidFill>
                <a:latin typeface="Times New Roman" panose="02020603050405020304" pitchFamily="18" charset="0"/>
                <a:cs typeface="Times New Roman" panose="02020603050405020304" pitchFamily="18" charset="0"/>
              </a:rPr>
              <a:t>the </a:t>
            </a:r>
            <a:r>
              <a:rPr sz="1588" spc="-31" dirty="0">
                <a:solidFill>
                  <a:srgbClr val="FFFFFF"/>
                </a:solidFill>
                <a:latin typeface="Times New Roman" panose="02020603050405020304" pitchFamily="18" charset="0"/>
                <a:cs typeface="Times New Roman" panose="02020603050405020304" pitchFamily="18" charset="0"/>
              </a:rPr>
              <a:t>U.N. </a:t>
            </a:r>
            <a:r>
              <a:rPr sz="1588" spc="-79" dirty="0">
                <a:solidFill>
                  <a:srgbClr val="FFFFFF"/>
                </a:solidFill>
                <a:latin typeface="Times New Roman" panose="02020603050405020304" pitchFamily="18" charset="0"/>
                <a:cs typeface="Times New Roman" panose="02020603050405020304" pitchFamily="18" charset="0"/>
              </a:rPr>
              <a:t>SDGs </a:t>
            </a:r>
            <a:r>
              <a:rPr sz="1588" spc="66" dirty="0">
                <a:solidFill>
                  <a:srgbClr val="FFFFFF"/>
                </a:solidFill>
                <a:latin typeface="Times New Roman" panose="02020603050405020304" pitchFamily="18" charset="0"/>
                <a:cs typeface="Times New Roman" panose="02020603050405020304" pitchFamily="18" charset="0"/>
              </a:rPr>
              <a:t>(with </a:t>
            </a:r>
            <a:r>
              <a:rPr sz="1588" spc="62" dirty="0">
                <a:solidFill>
                  <a:srgbClr val="FFFFFF"/>
                </a:solidFill>
                <a:latin typeface="Times New Roman" panose="02020603050405020304" pitchFamily="18" charset="0"/>
                <a:cs typeface="Times New Roman" panose="02020603050405020304" pitchFamily="18" charset="0"/>
              </a:rPr>
              <a:t>clearly </a:t>
            </a:r>
            <a:r>
              <a:rPr sz="1588" spc="101" dirty="0">
                <a:solidFill>
                  <a:srgbClr val="FFFFFF"/>
                </a:solidFill>
                <a:latin typeface="Times New Roman" panose="02020603050405020304" pitchFamily="18" charset="0"/>
                <a:cs typeface="Times New Roman" panose="02020603050405020304" pitchFamily="18" charset="0"/>
              </a:rPr>
              <a:t>defined </a:t>
            </a:r>
            <a:r>
              <a:rPr sz="1588" spc="150" dirty="0">
                <a:solidFill>
                  <a:srgbClr val="FFFFFF"/>
                </a:solidFill>
                <a:latin typeface="Times New Roman" panose="02020603050405020304" pitchFamily="18" charset="0"/>
                <a:cs typeface="Times New Roman" panose="02020603050405020304" pitchFamily="18" charset="0"/>
              </a:rPr>
              <a:t>and </a:t>
            </a:r>
            <a:r>
              <a:rPr sz="1588" spc="75" dirty="0">
                <a:solidFill>
                  <a:srgbClr val="FFFFFF"/>
                </a:solidFill>
                <a:latin typeface="Times New Roman" panose="02020603050405020304" pitchFamily="18" charset="0"/>
                <a:cs typeface="Times New Roman" panose="02020603050405020304" pitchFamily="18" charset="0"/>
              </a:rPr>
              <a:t>measurable  </a:t>
            </a:r>
            <a:r>
              <a:rPr sz="1588" spc="62" dirty="0">
                <a:solidFill>
                  <a:srgbClr val="FFFFFF"/>
                </a:solidFill>
                <a:latin typeface="Times New Roman" panose="02020603050405020304" pitchFamily="18" charset="0"/>
                <a:cs typeface="Times New Roman" panose="02020603050405020304" pitchFamily="18" charset="0"/>
              </a:rPr>
              <a:t>objectives),</a:t>
            </a:r>
            <a:r>
              <a:rPr sz="1588" spc="-9" dirty="0">
                <a:solidFill>
                  <a:srgbClr val="FFFFFF"/>
                </a:solidFill>
                <a:latin typeface="Times New Roman" panose="02020603050405020304" pitchFamily="18" charset="0"/>
                <a:cs typeface="Times New Roman" panose="02020603050405020304" pitchFamily="18" charset="0"/>
              </a:rPr>
              <a:t> </a:t>
            </a:r>
            <a:r>
              <a:rPr sz="1588" spc="-18" dirty="0">
                <a:solidFill>
                  <a:srgbClr val="FFFFFF"/>
                </a:solidFill>
                <a:latin typeface="Times New Roman" panose="02020603050405020304" pitchFamily="18" charset="0"/>
                <a:cs typeface="Times New Roman" panose="02020603050405020304" pitchFamily="18" charset="0"/>
              </a:rPr>
              <a:t>this</a:t>
            </a:r>
            <a:r>
              <a:rPr sz="1588" spc="-13" dirty="0">
                <a:solidFill>
                  <a:srgbClr val="FFFFFF"/>
                </a:solidFill>
                <a:latin typeface="Times New Roman" panose="02020603050405020304" pitchFamily="18" charset="0"/>
                <a:cs typeface="Times New Roman" panose="02020603050405020304" pitchFamily="18" charset="0"/>
              </a:rPr>
              <a:t> </a:t>
            </a:r>
            <a:r>
              <a:rPr sz="1588" spc="115" dirty="0">
                <a:solidFill>
                  <a:srgbClr val="FFFFFF"/>
                </a:solidFill>
                <a:latin typeface="Times New Roman" panose="02020603050405020304" pitchFamily="18" charset="0"/>
                <a:cs typeface="Times New Roman" panose="02020603050405020304" pitchFamily="18" charset="0"/>
              </a:rPr>
              <a:t>could</a:t>
            </a:r>
            <a:r>
              <a:rPr sz="1588" spc="-18" dirty="0">
                <a:solidFill>
                  <a:srgbClr val="FFFFFF"/>
                </a:solidFill>
                <a:latin typeface="Times New Roman" panose="02020603050405020304" pitchFamily="18" charset="0"/>
                <a:cs typeface="Times New Roman" panose="02020603050405020304" pitchFamily="18" charset="0"/>
              </a:rPr>
              <a:t> </a:t>
            </a:r>
            <a:r>
              <a:rPr sz="1588" spc="168" dirty="0">
                <a:solidFill>
                  <a:srgbClr val="FFFFFF"/>
                </a:solidFill>
                <a:latin typeface="Times New Roman" panose="02020603050405020304" pitchFamily="18" charset="0"/>
                <a:cs typeface="Times New Roman" panose="02020603050405020304" pitchFamily="18" charset="0"/>
              </a:rPr>
              <a:t>be</a:t>
            </a:r>
            <a:r>
              <a:rPr sz="1588" spc="-18" dirty="0">
                <a:solidFill>
                  <a:srgbClr val="FFFFFF"/>
                </a:solidFill>
                <a:latin typeface="Times New Roman" panose="02020603050405020304" pitchFamily="18" charset="0"/>
                <a:cs typeface="Times New Roman" panose="02020603050405020304" pitchFamily="18" charset="0"/>
              </a:rPr>
              <a:t> </a:t>
            </a:r>
            <a:r>
              <a:rPr sz="1588" spc="199" dirty="0">
                <a:solidFill>
                  <a:srgbClr val="FFFFFF"/>
                </a:solidFill>
                <a:latin typeface="Times New Roman" panose="02020603050405020304" pitchFamily="18" charset="0"/>
                <a:cs typeface="Times New Roman" panose="02020603050405020304" pitchFamily="18" charset="0"/>
              </a:rPr>
              <a:t>a</a:t>
            </a:r>
            <a:r>
              <a:rPr sz="1588" spc="-18" dirty="0">
                <a:solidFill>
                  <a:srgbClr val="FFFFFF"/>
                </a:solidFill>
                <a:latin typeface="Times New Roman" panose="02020603050405020304" pitchFamily="18" charset="0"/>
                <a:cs typeface="Times New Roman" panose="02020603050405020304" pitchFamily="18" charset="0"/>
              </a:rPr>
              <a:t> </a:t>
            </a:r>
            <a:r>
              <a:rPr sz="1588" spc="75" dirty="0">
                <a:solidFill>
                  <a:srgbClr val="FFFFFF"/>
                </a:solidFill>
                <a:latin typeface="Times New Roman" panose="02020603050405020304" pitchFamily="18" charset="0"/>
                <a:cs typeface="Times New Roman" panose="02020603050405020304" pitchFamily="18" charset="0"/>
              </a:rPr>
              <a:t>powerful</a:t>
            </a:r>
            <a:r>
              <a:rPr sz="1588" spc="-13" dirty="0">
                <a:solidFill>
                  <a:srgbClr val="FFFFFF"/>
                </a:solidFill>
                <a:latin typeface="Times New Roman" panose="02020603050405020304" pitchFamily="18" charset="0"/>
                <a:cs typeface="Times New Roman" panose="02020603050405020304" pitchFamily="18" charset="0"/>
              </a:rPr>
              <a:t> </a:t>
            </a:r>
            <a:r>
              <a:rPr sz="1588" spc="124" dirty="0">
                <a:solidFill>
                  <a:srgbClr val="FFFFFF"/>
                </a:solidFill>
                <a:latin typeface="Times New Roman" panose="02020603050405020304" pitchFamily="18" charset="0"/>
                <a:cs typeface="Times New Roman" panose="02020603050405020304" pitchFamily="18" charset="0"/>
              </a:rPr>
              <a:t>new</a:t>
            </a:r>
            <a:r>
              <a:rPr sz="1588" spc="-18" dirty="0">
                <a:solidFill>
                  <a:srgbClr val="FFFFFF"/>
                </a:solidFill>
                <a:latin typeface="Times New Roman" panose="02020603050405020304" pitchFamily="18" charset="0"/>
                <a:cs typeface="Times New Roman" panose="02020603050405020304" pitchFamily="18" charset="0"/>
              </a:rPr>
              <a:t> </a:t>
            </a:r>
            <a:r>
              <a:rPr sz="1588" spc="84" dirty="0">
                <a:solidFill>
                  <a:srgbClr val="FFFFFF"/>
                </a:solidFill>
                <a:latin typeface="Times New Roman" panose="02020603050405020304" pitchFamily="18" charset="0"/>
                <a:cs typeface="Times New Roman" panose="02020603050405020304" pitchFamily="18" charset="0"/>
              </a:rPr>
              <a:t>tool</a:t>
            </a:r>
            <a:r>
              <a:rPr sz="1588" spc="-9" dirty="0">
                <a:solidFill>
                  <a:srgbClr val="FFFFFF"/>
                </a:solidFill>
                <a:latin typeface="Times New Roman" panose="02020603050405020304" pitchFamily="18" charset="0"/>
                <a:cs typeface="Times New Roman" panose="02020603050405020304" pitchFamily="18" charset="0"/>
              </a:rPr>
              <a:t> </a:t>
            </a:r>
            <a:r>
              <a:rPr sz="1588" spc="97" dirty="0">
                <a:solidFill>
                  <a:srgbClr val="FFFFFF"/>
                </a:solidFill>
                <a:latin typeface="Times New Roman" panose="02020603050405020304" pitchFamily="18" charset="0"/>
                <a:cs typeface="Times New Roman" panose="02020603050405020304" pitchFamily="18" charset="0"/>
              </a:rPr>
              <a:t>of</a:t>
            </a:r>
            <a:r>
              <a:rPr sz="1588" spc="-9" dirty="0">
                <a:solidFill>
                  <a:srgbClr val="FFFFFF"/>
                </a:solidFill>
                <a:latin typeface="Times New Roman" panose="02020603050405020304" pitchFamily="18" charset="0"/>
                <a:cs typeface="Times New Roman" panose="02020603050405020304" pitchFamily="18" charset="0"/>
              </a:rPr>
              <a:t> </a:t>
            </a:r>
            <a:r>
              <a:rPr sz="1588" spc="49" dirty="0">
                <a:solidFill>
                  <a:srgbClr val="FFFFFF"/>
                </a:solidFill>
                <a:latin typeface="Times New Roman" panose="02020603050405020304" pitchFamily="18" charset="0"/>
                <a:cs typeface="Times New Roman" panose="02020603050405020304" pitchFamily="18" charset="0"/>
              </a:rPr>
              <a:t>“Soft</a:t>
            </a:r>
            <a:r>
              <a:rPr sz="1588" spc="-4" dirty="0">
                <a:solidFill>
                  <a:srgbClr val="FFFFFF"/>
                </a:solidFill>
                <a:latin typeface="Times New Roman" panose="02020603050405020304" pitchFamily="18" charset="0"/>
                <a:cs typeface="Times New Roman" panose="02020603050405020304" pitchFamily="18" charset="0"/>
              </a:rPr>
              <a:t> </a:t>
            </a:r>
            <a:r>
              <a:rPr sz="1588" spc="88" dirty="0">
                <a:solidFill>
                  <a:srgbClr val="FFFFFF"/>
                </a:solidFill>
                <a:latin typeface="Times New Roman" panose="02020603050405020304" pitchFamily="18" charset="0"/>
                <a:cs typeface="Times New Roman" panose="02020603050405020304" pitchFamily="18" charset="0"/>
              </a:rPr>
              <a:t>Space</a:t>
            </a:r>
            <a:r>
              <a:rPr sz="1588" spc="-22" dirty="0">
                <a:solidFill>
                  <a:srgbClr val="FFFFFF"/>
                </a:solidFill>
                <a:latin typeface="Times New Roman" panose="02020603050405020304" pitchFamily="18" charset="0"/>
                <a:cs typeface="Times New Roman" panose="02020603050405020304" pitchFamily="18" charset="0"/>
              </a:rPr>
              <a:t> </a:t>
            </a:r>
            <a:r>
              <a:rPr sz="1588" spc="101" dirty="0">
                <a:solidFill>
                  <a:srgbClr val="FFFFFF"/>
                </a:solidFill>
                <a:latin typeface="Times New Roman" panose="02020603050405020304" pitchFamily="18" charset="0"/>
                <a:cs typeface="Times New Roman" panose="02020603050405020304" pitchFamily="18" charset="0"/>
              </a:rPr>
              <a:t>Law”</a:t>
            </a:r>
            <a:r>
              <a:rPr sz="1588" spc="-13" dirty="0">
                <a:solidFill>
                  <a:srgbClr val="FFFFFF"/>
                </a:solidFill>
                <a:latin typeface="Times New Roman" panose="02020603050405020304" pitchFamily="18" charset="0"/>
                <a:cs typeface="Times New Roman" panose="02020603050405020304" pitchFamily="18" charset="0"/>
              </a:rPr>
              <a:t> </a:t>
            </a:r>
            <a:r>
              <a:rPr sz="1588" spc="110" dirty="0">
                <a:solidFill>
                  <a:srgbClr val="FFFFFF"/>
                </a:solidFill>
                <a:latin typeface="Times New Roman" panose="02020603050405020304" pitchFamily="18" charset="0"/>
                <a:cs typeface="Times New Roman" panose="02020603050405020304" pitchFamily="18" charset="0"/>
              </a:rPr>
              <a:t>that</a:t>
            </a:r>
            <a:r>
              <a:rPr sz="1588" spc="-9" dirty="0">
                <a:solidFill>
                  <a:srgbClr val="FFFFFF"/>
                </a:solidFill>
                <a:latin typeface="Times New Roman" panose="02020603050405020304" pitchFamily="18" charset="0"/>
                <a:cs typeface="Times New Roman" panose="02020603050405020304" pitchFamily="18" charset="0"/>
              </a:rPr>
              <a:t> </a:t>
            </a:r>
            <a:r>
              <a:rPr sz="1588" spc="101" dirty="0">
                <a:solidFill>
                  <a:srgbClr val="FFFFFF"/>
                </a:solidFill>
                <a:latin typeface="Times New Roman" panose="02020603050405020304" pitchFamily="18" charset="0"/>
                <a:cs typeface="Times New Roman" panose="02020603050405020304" pitchFamily="18" charset="0"/>
              </a:rPr>
              <a:t>would  </a:t>
            </a:r>
            <a:r>
              <a:rPr sz="1588" spc="88" dirty="0">
                <a:solidFill>
                  <a:srgbClr val="FFFFFF"/>
                </a:solidFill>
                <a:latin typeface="Times New Roman" panose="02020603050405020304" pitchFamily="18" charset="0"/>
                <a:cs typeface="Times New Roman" panose="02020603050405020304" pitchFamily="18" charset="0"/>
              </a:rPr>
              <a:t>help</a:t>
            </a:r>
            <a:r>
              <a:rPr sz="1588" spc="-18" dirty="0">
                <a:solidFill>
                  <a:srgbClr val="FFFFFF"/>
                </a:solidFill>
                <a:latin typeface="Times New Roman" panose="02020603050405020304" pitchFamily="18" charset="0"/>
                <a:cs typeface="Times New Roman" panose="02020603050405020304" pitchFamily="18" charset="0"/>
              </a:rPr>
              <a:t> </a:t>
            </a:r>
            <a:r>
              <a:rPr sz="1588" spc="101" dirty="0">
                <a:solidFill>
                  <a:srgbClr val="FFFFFF"/>
                </a:solidFill>
                <a:latin typeface="Times New Roman" panose="02020603050405020304" pitchFamily="18" charset="0"/>
                <a:cs typeface="Times New Roman" panose="02020603050405020304" pitchFamily="18" charset="0"/>
              </a:rPr>
              <a:t>the</a:t>
            </a:r>
            <a:r>
              <a:rPr sz="1588" spc="-22" dirty="0">
                <a:solidFill>
                  <a:srgbClr val="FFFFFF"/>
                </a:solidFill>
                <a:latin typeface="Times New Roman" panose="02020603050405020304" pitchFamily="18" charset="0"/>
                <a:cs typeface="Times New Roman" panose="02020603050405020304" pitchFamily="18" charset="0"/>
              </a:rPr>
              <a:t> </a:t>
            </a:r>
            <a:r>
              <a:rPr sz="1588" spc="75" dirty="0">
                <a:solidFill>
                  <a:srgbClr val="FFFFFF"/>
                </a:solidFill>
                <a:latin typeface="Times New Roman" panose="02020603050405020304" pitchFamily="18" charset="0"/>
                <a:cs typeface="Times New Roman" panose="02020603050405020304" pitchFamily="18" charset="0"/>
              </a:rPr>
              <a:t>world</a:t>
            </a:r>
            <a:r>
              <a:rPr sz="1588" spc="-13" dirty="0">
                <a:solidFill>
                  <a:srgbClr val="FFFFFF"/>
                </a:solidFill>
                <a:latin typeface="Times New Roman" panose="02020603050405020304" pitchFamily="18" charset="0"/>
                <a:cs typeface="Times New Roman" panose="02020603050405020304" pitchFamily="18" charset="0"/>
              </a:rPr>
              <a:t> </a:t>
            </a:r>
            <a:r>
              <a:rPr sz="1588" spc="150" dirty="0">
                <a:solidFill>
                  <a:srgbClr val="FFFFFF"/>
                </a:solidFill>
                <a:latin typeface="Times New Roman" panose="02020603050405020304" pitchFamily="18" charset="0"/>
                <a:cs typeface="Times New Roman" panose="02020603050405020304" pitchFamily="18" charset="0"/>
              </a:rPr>
              <a:t>and</a:t>
            </a:r>
            <a:r>
              <a:rPr sz="1588" spc="-18" dirty="0">
                <a:solidFill>
                  <a:srgbClr val="FFFFFF"/>
                </a:solidFill>
                <a:latin typeface="Times New Roman" panose="02020603050405020304" pitchFamily="18" charset="0"/>
                <a:cs typeface="Times New Roman" panose="02020603050405020304" pitchFamily="18" charset="0"/>
              </a:rPr>
              <a:t> </a:t>
            </a:r>
            <a:r>
              <a:rPr sz="1588" spc="150" dirty="0">
                <a:solidFill>
                  <a:srgbClr val="FFFFFF"/>
                </a:solidFill>
                <a:latin typeface="Times New Roman" panose="02020603050405020304" pitchFamily="18" charset="0"/>
                <a:cs typeface="Times New Roman" panose="02020603050405020304" pitchFamily="18" charset="0"/>
              </a:rPr>
              <a:t>advance</a:t>
            </a:r>
            <a:r>
              <a:rPr sz="1588" spc="-22" dirty="0">
                <a:solidFill>
                  <a:srgbClr val="FFFFFF"/>
                </a:solidFill>
                <a:latin typeface="Times New Roman" panose="02020603050405020304" pitchFamily="18" charset="0"/>
                <a:cs typeface="Times New Roman" panose="02020603050405020304" pitchFamily="18" charset="0"/>
              </a:rPr>
              <a:t> </a:t>
            </a:r>
            <a:r>
              <a:rPr sz="1588" spc="106" dirty="0">
                <a:solidFill>
                  <a:srgbClr val="FFFFFF"/>
                </a:solidFill>
                <a:latin typeface="Times New Roman" panose="02020603050405020304" pitchFamily="18" charset="0"/>
                <a:cs typeface="Times New Roman" panose="02020603050405020304" pitchFamily="18" charset="0"/>
              </a:rPr>
              <a:t>space</a:t>
            </a:r>
            <a:r>
              <a:rPr sz="1588" spc="-22" dirty="0">
                <a:solidFill>
                  <a:srgbClr val="FFFFFF"/>
                </a:solidFill>
                <a:latin typeface="Times New Roman" panose="02020603050405020304" pitchFamily="18" charset="0"/>
                <a:cs typeface="Times New Roman" panose="02020603050405020304" pitchFamily="18" charset="0"/>
              </a:rPr>
              <a:t> </a:t>
            </a:r>
            <a:r>
              <a:rPr sz="1588" spc="31" dirty="0">
                <a:solidFill>
                  <a:srgbClr val="FFFFFF"/>
                </a:solidFill>
                <a:latin typeface="Times New Roman" panose="02020603050405020304" pitchFamily="18" charset="0"/>
                <a:cs typeface="Times New Roman" panose="02020603050405020304" pitchFamily="18" charset="0"/>
              </a:rPr>
              <a:t>enterprise.</a:t>
            </a:r>
            <a:endParaRPr lang="en-US" sz="1588" spc="31" dirty="0">
              <a:solidFill>
                <a:srgbClr val="FFFFFF"/>
              </a:solidFill>
              <a:latin typeface="Times New Roman" panose="02020603050405020304" pitchFamily="18" charset="0"/>
              <a:cs typeface="Times New Roman" panose="02020603050405020304" pitchFamily="18" charset="0"/>
            </a:endParaRPr>
          </a:p>
          <a:p>
            <a:pPr marL="296396" marR="48747" indent="-285750">
              <a:lnSpc>
                <a:spcPct val="97400"/>
              </a:lnSpc>
              <a:spcBef>
                <a:spcPts val="794"/>
              </a:spcBef>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Space and Sustainability Compact Agreements are a good way to link satellite service providers and user communities to stimulate needed development projects around the world.</a:t>
            </a:r>
            <a:endParaRPr lang="en-IN" sz="1600" b="0" i="0" u="none" strike="noStrike" dirty="0">
              <a:effectLst/>
              <a:latin typeface="Times New Roman" panose="02020603050405020304" pitchFamily="18" charset="0"/>
              <a:cs typeface="Times New Roman" panose="02020603050405020304" pitchFamily="18" charset="0"/>
            </a:endParaRPr>
          </a:p>
          <a:p>
            <a:pPr marL="296396" marR="48747" indent="-285750">
              <a:lnSpc>
                <a:spcPct val="97400"/>
              </a:lnSpc>
              <a:spcBef>
                <a:spcPts val="794"/>
              </a:spcBef>
              <a:buFont typeface="Arial" panose="020B0604020202020204" pitchFamily="34" charset="0"/>
              <a:buChar char="•"/>
            </a:pPr>
            <a:endParaRPr lang="en-IN" sz="1588"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07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1C53E-63CF-5463-DCAB-AD25B97721A5}"/>
              </a:ext>
            </a:extLst>
          </p:cNvPr>
          <p:cNvSpPr>
            <a:spLocks noGrp="1"/>
          </p:cNvSpPr>
          <p:nvPr>
            <p:ph type="title"/>
          </p:nvPr>
        </p:nvSpPr>
        <p:spPr/>
        <p:txBody>
          <a:bodyPr>
            <a:normAutofit fontScale="90000"/>
          </a:bodyPr>
          <a:lstStyle/>
          <a:p>
            <a:r>
              <a:rPr lang="en-US" dirty="0"/>
              <a:t>Space and Sustainability Compact Agreement Initiative and Partnership with UNOOSA</a:t>
            </a:r>
          </a:p>
        </p:txBody>
      </p:sp>
      <p:sp>
        <p:nvSpPr>
          <p:cNvPr id="3" name="Content Placeholder 2">
            <a:extLst>
              <a:ext uri="{FF2B5EF4-FFF2-40B4-BE49-F238E27FC236}">
                <a16:creationId xmlns:a16="http://schemas.microsoft.com/office/drawing/2014/main" id="{63C8F067-5180-D099-E7C4-C8C22EEF2A4F}"/>
              </a:ext>
            </a:extLst>
          </p:cNvPr>
          <p:cNvSpPr>
            <a:spLocks noGrp="1"/>
          </p:cNvSpPr>
          <p:nvPr>
            <p:ph idx="1"/>
          </p:nvPr>
        </p:nvSpPr>
        <p:spPr>
          <a:xfrm>
            <a:off x="401444" y="2332026"/>
            <a:ext cx="11262732" cy="3567118"/>
          </a:xfrm>
        </p:spPr>
        <p:txBody>
          <a:bodyPr>
            <a:normAutofit/>
          </a:bodyPr>
          <a:lstStyle/>
          <a:p>
            <a:r>
              <a:rPr lang="en-US" dirty="0">
                <a:latin typeface="Times New Roman" panose="02020603050405020304" pitchFamily="18" charset="0"/>
                <a:cs typeface="Times New Roman" panose="02020603050405020304" pitchFamily="18" charset="0"/>
              </a:rPr>
              <a:t>Space and Sustainability Compact Agreement Initiative promotes SDG 17 and Space 2030 Agenda</a:t>
            </a:r>
          </a:p>
          <a:p>
            <a:r>
              <a:rPr lang="en-US" dirty="0">
                <a:latin typeface="Times New Roman" panose="02020603050405020304" pitchFamily="18" charset="0"/>
                <a:cs typeface="Times New Roman" panose="02020603050405020304" pitchFamily="18" charset="0"/>
              </a:rPr>
              <a:t>The initiative aligns with UNOOSA’s all 5 strategies: </a:t>
            </a:r>
            <a:r>
              <a:rPr lang="en-US" sz="1800" b="0" i="0" u="none" strike="noStrike" dirty="0">
                <a:effectLst/>
                <a:latin typeface="Times New Roman" panose="02020603050405020304" pitchFamily="18" charset="0"/>
                <a:cs typeface="Times New Roman" panose="02020603050405020304" pitchFamily="18" charset="0"/>
              </a:rPr>
              <a:t>(a) </a:t>
            </a:r>
            <a:r>
              <a:rPr lang="en-IN" sz="1800" b="0" i="0" u="none" strike="noStrike" dirty="0">
                <a:effectLst/>
                <a:latin typeface="Times New Roman" panose="02020603050405020304" pitchFamily="18" charset="0"/>
                <a:cs typeface="Times New Roman" panose="02020603050405020304" pitchFamily="18" charset="0"/>
              </a:rPr>
              <a:t>Space Sustainability (b) Climate Action (c) SDGs</a:t>
            </a:r>
            <a:r>
              <a:rPr lang="en-IN" sz="1800" dirty="0">
                <a:latin typeface="Times New Roman" panose="02020603050405020304" pitchFamily="18" charset="0"/>
                <a:cs typeface="Times New Roman" panose="02020603050405020304" pitchFamily="18" charset="0"/>
              </a:rPr>
              <a:t> (d) </a:t>
            </a:r>
            <a:r>
              <a:rPr lang="en-IN" sz="1800" b="0" i="0" u="none" strike="noStrike" dirty="0">
                <a:effectLst/>
                <a:latin typeface="Times New Roman" panose="02020603050405020304" pitchFamily="18" charset="0"/>
                <a:cs typeface="Times New Roman" panose="02020603050405020304" pitchFamily="18" charset="0"/>
              </a:rPr>
              <a:t>Developing Countries (e) Stakeholder Engagement</a:t>
            </a:r>
          </a:p>
          <a:p>
            <a:r>
              <a:rPr lang="en-IN" sz="1800" dirty="0">
                <a:latin typeface="Times New Roman" panose="02020603050405020304" pitchFamily="18" charset="0"/>
                <a:cs typeface="Times New Roman" panose="02020603050405020304" pitchFamily="18" charset="0"/>
              </a:rPr>
              <a:t>UNOOSA’s support and recognition will provide the initiative necessary mandate and repute.</a:t>
            </a:r>
          </a:p>
          <a:p>
            <a:r>
              <a:rPr lang="en-IN" sz="1800" dirty="0">
                <a:latin typeface="Times New Roman" panose="02020603050405020304" pitchFamily="18" charset="0"/>
                <a:cs typeface="Times New Roman" panose="02020603050405020304" pitchFamily="18" charset="0"/>
              </a:rPr>
              <a:t> UNOOSA’s involvement will encourage more participation by both governmental and non-governmental entities</a:t>
            </a:r>
          </a:p>
          <a:p>
            <a:r>
              <a:rPr lang="en-IN" sz="1800" dirty="0">
                <a:latin typeface="Times New Roman" panose="02020603050405020304" pitchFamily="18" charset="0"/>
                <a:cs typeface="Times New Roman" panose="02020603050405020304" pitchFamily="18" charset="0"/>
              </a:rPr>
              <a:t>ACES Worldwide, usually, facilitates entering into Space and Sustainability Compact Agreements between space provider and space user but ACES Worldwide is not a party to the agreement and does not promote any one commercial satellite service provider.</a:t>
            </a:r>
          </a:p>
        </p:txBody>
      </p:sp>
    </p:spTree>
    <p:extLst>
      <p:ext uri="{BB962C8B-B14F-4D97-AF65-F5344CB8AC3E}">
        <p14:creationId xmlns:p14="http://schemas.microsoft.com/office/powerpoint/2010/main" val="1970783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1465132-EAE1-4917-B19B-CBF1591F8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3870" y="-2"/>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8C33F1-094B-D961-A12E-92805AE34674}"/>
              </a:ext>
            </a:extLst>
          </p:cNvPr>
          <p:cNvSpPr>
            <a:spLocks noGrp="1"/>
          </p:cNvSpPr>
          <p:nvPr>
            <p:ph type="title"/>
          </p:nvPr>
        </p:nvSpPr>
        <p:spPr>
          <a:xfrm>
            <a:off x="1143000" y="872937"/>
            <a:ext cx="5969607" cy="1360898"/>
          </a:xfrm>
        </p:spPr>
        <p:txBody>
          <a:bodyPr>
            <a:normAutofit/>
          </a:bodyPr>
          <a:lstStyle/>
          <a:p>
            <a:pPr>
              <a:lnSpc>
                <a:spcPct val="90000"/>
              </a:lnSpc>
            </a:pPr>
            <a:r>
              <a:rPr kumimoji="0" lang="en-US" sz="2500" b="0" i="0" u="none" strike="noStrike" kern="1200" cap="none" spc="0" normalizeH="0" baseline="0" noProof="0">
                <a:ln>
                  <a:noFill/>
                </a:ln>
                <a:effectLst/>
                <a:uLnTx/>
                <a:uFillTx/>
                <a:latin typeface="Walbaum Display"/>
                <a:ea typeface="+mj-ea"/>
                <a:cs typeface="+mj-cs"/>
              </a:rPr>
              <a:t>SPACE FOR ALL : This can be best  achieved by using s</a:t>
            </a:r>
            <a:r>
              <a:rPr lang="en-US" sz="2500"/>
              <a:t>pace infrastructure to advance  sustainability on earth</a:t>
            </a:r>
          </a:p>
        </p:txBody>
      </p:sp>
      <p:sp>
        <p:nvSpPr>
          <p:cNvPr id="3" name="Content Placeholder 2">
            <a:extLst>
              <a:ext uri="{FF2B5EF4-FFF2-40B4-BE49-F238E27FC236}">
                <a16:creationId xmlns:a16="http://schemas.microsoft.com/office/drawing/2014/main" id="{B2D96BF7-5341-2EDC-5664-293CEC5C7C96}"/>
              </a:ext>
            </a:extLst>
          </p:cNvPr>
          <p:cNvSpPr>
            <a:spLocks noGrp="1"/>
          </p:cNvSpPr>
          <p:nvPr>
            <p:ph idx="1"/>
          </p:nvPr>
        </p:nvSpPr>
        <p:spPr>
          <a:xfrm>
            <a:off x="1143001" y="2462139"/>
            <a:ext cx="3777061" cy="3252862"/>
          </a:xfrm>
        </p:spPr>
        <p:txBody>
          <a:bodyPr anchor="b">
            <a:normAutofit/>
          </a:bodyPr>
          <a:lstStyle/>
          <a:p>
            <a:pPr>
              <a:lnSpc>
                <a:spcPct val="110000"/>
              </a:lnSpc>
            </a:pPr>
            <a:r>
              <a:rPr lang="en-US" sz="1600" dirty="0"/>
              <a:t>Space is intricately related with all our daily activities on earth</a:t>
            </a:r>
          </a:p>
          <a:p>
            <a:pPr>
              <a:lnSpc>
                <a:spcPct val="110000"/>
              </a:lnSpc>
            </a:pPr>
            <a:r>
              <a:rPr lang="en-US" sz="1600" dirty="0"/>
              <a:t>Space applications contribute to Agriculture, Health, Education, Communications, Networking, Navigation and Transportation, Saving the Environment, Weather and Climate Change Monitoring, Commerce, and virtually all of the UN 17 Sustainable Development Goals</a:t>
            </a:r>
          </a:p>
        </p:txBody>
      </p:sp>
      <p:pic>
        <p:nvPicPr>
          <p:cNvPr id="6" name="Content Placeholder 4" descr="Graphical user interface, application&#10;&#10;Description automatically generated">
            <a:extLst>
              <a:ext uri="{FF2B5EF4-FFF2-40B4-BE49-F238E27FC236}">
                <a16:creationId xmlns:a16="http://schemas.microsoft.com/office/drawing/2014/main" id="{5E9F0D82-19A5-8295-5059-7714E98CF518}"/>
              </a:ext>
            </a:extLst>
          </p:cNvPr>
          <p:cNvPicPr>
            <a:picLocks noChangeAspect="1"/>
          </p:cNvPicPr>
          <p:nvPr/>
        </p:nvPicPr>
        <p:blipFill rotWithShape="1">
          <a:blip r:embed="rId2"/>
          <a:srcRect t="5462"/>
          <a:stretch/>
        </p:blipFill>
        <p:spPr>
          <a:xfrm>
            <a:off x="5915891" y="1676402"/>
            <a:ext cx="5568216" cy="2840179"/>
          </a:xfrm>
          <a:prstGeom prst="rect">
            <a:avLst/>
          </a:prstGeom>
        </p:spPr>
      </p:pic>
      <p:pic>
        <p:nvPicPr>
          <p:cNvPr id="5" name="Picture 4" descr="Top view of the earth from outer space">
            <a:extLst>
              <a:ext uri="{FF2B5EF4-FFF2-40B4-BE49-F238E27FC236}">
                <a16:creationId xmlns:a16="http://schemas.microsoft.com/office/drawing/2014/main" id="{52E52F54-9243-0D91-D99D-1209ABCAE519}"/>
              </a:ext>
            </a:extLst>
          </p:cNvPr>
          <p:cNvPicPr>
            <a:picLocks noChangeAspect="1"/>
          </p:cNvPicPr>
          <p:nvPr/>
        </p:nvPicPr>
        <p:blipFill rotWithShape="1">
          <a:blip r:embed="rId3"/>
          <a:srcRect l="8873" r="16498"/>
          <a:stretch/>
        </p:blipFill>
        <p:spPr>
          <a:xfrm>
            <a:off x="5718272" y="4516098"/>
            <a:ext cx="5595525" cy="1570503"/>
          </a:xfrm>
          <a:prstGeom prst="rect">
            <a:avLst/>
          </a:prstGeom>
        </p:spPr>
      </p:pic>
      <p:cxnSp>
        <p:nvCxnSpPr>
          <p:cNvPr id="20" name="Straight Connector 19">
            <a:extLst>
              <a:ext uri="{FF2B5EF4-FFF2-40B4-BE49-F238E27FC236}">
                <a16:creationId xmlns:a16="http://schemas.microsoft.com/office/drawing/2014/main" id="{8D997AC9-EE0E-4715-BB2E-3B72C08A9D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1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684C-A69E-C602-E7E0-30C052CBC89E}"/>
              </a:ext>
            </a:extLst>
          </p:cNvPr>
          <p:cNvSpPr>
            <a:spLocks noGrp="1"/>
          </p:cNvSpPr>
          <p:nvPr>
            <p:ph type="title"/>
          </p:nvPr>
        </p:nvSpPr>
        <p:spPr>
          <a:xfrm>
            <a:off x="1143000" y="714439"/>
            <a:ext cx="9905999" cy="1360898"/>
          </a:xfrm>
        </p:spPr>
        <p:txBody>
          <a:bodyPr/>
          <a:lstStyle/>
          <a:p>
            <a:r>
              <a:rPr lang="en-US" dirty="0"/>
              <a:t>Compact Agreements to Advance the UN SDGs &amp; the Space 2030 Agenda</a:t>
            </a:r>
          </a:p>
        </p:txBody>
      </p:sp>
      <p:sp>
        <p:nvSpPr>
          <p:cNvPr id="3" name="Content Placeholder 2">
            <a:extLst>
              <a:ext uri="{FF2B5EF4-FFF2-40B4-BE49-F238E27FC236}">
                <a16:creationId xmlns:a16="http://schemas.microsoft.com/office/drawing/2014/main" id="{BBA2640C-6CDB-7D22-11B4-A11941D9E2EA}"/>
              </a:ext>
            </a:extLst>
          </p:cNvPr>
          <p:cNvSpPr>
            <a:spLocks noGrp="1"/>
          </p:cNvSpPr>
          <p:nvPr>
            <p:ph idx="1"/>
          </p:nvPr>
        </p:nvSpPr>
        <p:spPr>
          <a:xfrm>
            <a:off x="1143000" y="2332026"/>
            <a:ext cx="10146792" cy="3567118"/>
          </a:xfrm>
        </p:spPr>
        <p:txBody>
          <a:bodyPr>
            <a:normAutofit/>
          </a:bodyPr>
          <a:lstStyle/>
          <a:p>
            <a:r>
              <a:rPr lang="en-US" sz="1800" dirty="0">
                <a:effectLst/>
                <a:latin typeface="Times New Roman" panose="02020603050405020304" pitchFamily="18" charset="0"/>
                <a:ea typeface="Arial" panose="020B0604020202020204" pitchFamily="34" charset="0"/>
              </a:rPr>
              <a:t>The “Space and Sustainability Compact Agreements” initiative aims to link specific space applications and services with unmet needs in countries around the world. </a:t>
            </a:r>
          </a:p>
          <a:p>
            <a:r>
              <a:rPr lang="en-US" sz="1800" dirty="0">
                <a:latin typeface="Times New Roman" panose="02020603050405020304" pitchFamily="18" charset="0"/>
                <a:ea typeface="Arial" panose="020B0604020202020204" pitchFamily="34" charset="0"/>
              </a:rPr>
              <a:t>The South Asia Pilot Programs to advance this effort is just the beginning. </a:t>
            </a:r>
          </a:p>
          <a:p>
            <a:r>
              <a:rPr lang="en-US" sz="1800" dirty="0">
                <a:latin typeface="Times New Roman" panose="02020603050405020304" pitchFamily="18" charset="0"/>
                <a:ea typeface="Arial" panose="020B0604020202020204" pitchFamily="34" charset="0"/>
              </a:rPr>
              <a:t>We want to create a global incentives fund that we hope will ultimately be administered by the UN Office of Outer Space Affairs to create a number of awards for the best “Compact Agreements to Use Space Systems” to meet the UN Sustainable Development Goals (SDGs)</a:t>
            </a:r>
          </a:p>
          <a:p>
            <a:r>
              <a:rPr lang="en-US" sz="1800" dirty="0"/>
              <a:t>We recognize that UN Office of Outer Space Affairs has limited funds and we are seeking to create new financial support for the Space 2030 Agenda and not seeking support from UN OOSA but determined to generate new funding for this effort working with the EU, private funding, etc.</a:t>
            </a:r>
          </a:p>
        </p:txBody>
      </p:sp>
    </p:spTree>
    <p:extLst>
      <p:ext uri="{BB962C8B-B14F-4D97-AF65-F5344CB8AC3E}">
        <p14:creationId xmlns:p14="http://schemas.microsoft.com/office/powerpoint/2010/main" val="163080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9BA2-787E-FF34-0A49-14539351B5F0}"/>
              </a:ext>
            </a:extLst>
          </p:cNvPr>
          <p:cNvSpPr>
            <a:spLocks noGrp="1"/>
          </p:cNvSpPr>
          <p:nvPr>
            <p:ph type="title"/>
          </p:nvPr>
        </p:nvSpPr>
        <p:spPr/>
        <p:txBody>
          <a:bodyPr/>
          <a:lstStyle/>
          <a:p>
            <a:r>
              <a:rPr lang="en-US" dirty="0"/>
              <a:t>COMPACT Agreements Can Be in Many Areas to Advance Key SDGs</a:t>
            </a:r>
          </a:p>
        </p:txBody>
      </p:sp>
      <p:sp>
        <p:nvSpPr>
          <p:cNvPr id="3" name="Content Placeholder 2">
            <a:extLst>
              <a:ext uri="{FF2B5EF4-FFF2-40B4-BE49-F238E27FC236}">
                <a16:creationId xmlns:a16="http://schemas.microsoft.com/office/drawing/2014/main" id="{900B2ADE-05C5-8646-55D9-EFC946DD29AB}"/>
              </a:ext>
            </a:extLst>
          </p:cNvPr>
          <p:cNvSpPr>
            <a:spLocks noGrp="1"/>
          </p:cNvSpPr>
          <p:nvPr>
            <p:ph idx="1"/>
          </p:nvPr>
        </p:nvSpPr>
        <p:spPr>
          <a:xfrm>
            <a:off x="1143000" y="2233833"/>
            <a:ext cx="9905999" cy="4236415"/>
          </a:xfrm>
        </p:spPr>
        <p:txBody>
          <a:bodyPr>
            <a:normAutofit fontScale="92500" lnSpcReduction="10000"/>
          </a:bodyPr>
          <a:lstStyle/>
          <a:p>
            <a:r>
              <a:rPr lang="en-IN" dirty="0">
                <a:latin typeface="Times New Roman" panose="02020603050405020304" pitchFamily="18" charset="0"/>
              </a:rPr>
              <a:t>These COMPACT AGREEMENTS</a:t>
            </a:r>
            <a:r>
              <a:rPr lang="en-IN" dirty="0">
                <a:effectLst/>
                <a:latin typeface="Times New Roman" panose="02020603050405020304" pitchFamily="18" charset="0"/>
              </a:rPr>
              <a:t> aim to address how space technology and applications can be instrumental in addressing the 2030 Sustainable Development Goals (SDGs), particularly Hunger (SDG 2); Health (SDG 3); Education (SDG 4); Clean Water (SDG 6); Clean Energy (SDG 7); Industry Innovation &amp; infrastructure (SDG 9); Effective Community Design (SDG 11); Responsible Consumption and Production (SDG 12) ; Climate Action for the Atmosphere, Life below Water, and the Land (SDGs 13, 14, and 15)</a:t>
            </a:r>
          </a:p>
          <a:p>
            <a:r>
              <a:rPr lang="en-IN" dirty="0">
                <a:latin typeface="Times New Roman" panose="02020603050405020304" pitchFamily="18" charset="0"/>
              </a:rPr>
              <a:t>The Global Fund for “SPACE FOR ALL”  would recognize: (</a:t>
            </a:r>
            <a:r>
              <a:rPr lang="en-IN" dirty="0" err="1">
                <a:latin typeface="Times New Roman" panose="02020603050405020304" pitchFamily="18" charset="0"/>
              </a:rPr>
              <a:t>i</a:t>
            </a:r>
            <a:r>
              <a:rPr lang="en-IN" dirty="0">
                <a:latin typeface="Times New Roman" panose="02020603050405020304" pitchFamily="18" charset="0"/>
              </a:rPr>
              <a:t>) The best nationally backed “Space &amp; Sustainability” Compact Agreement; (ii) The best “Space and Sustainability Compact Agreements that address each of the following: (a) hunger; (b) health and education; (c)  clean water or energy; (d) industry innovation or infrastructure; (e) effective community design or responsible consumption and production; and (f) climate action to improve the atmosphere, life below water, or land.</a:t>
            </a:r>
            <a:endParaRPr lang="en-IN" dirty="0">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452132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B8441-69C2-511C-C4DA-CE1C401332EF}"/>
              </a:ext>
            </a:extLst>
          </p:cNvPr>
          <p:cNvSpPr>
            <a:spLocks noGrp="1"/>
          </p:cNvSpPr>
          <p:nvPr>
            <p:ph type="title"/>
          </p:nvPr>
        </p:nvSpPr>
        <p:spPr/>
        <p:txBody>
          <a:bodyPr/>
          <a:lstStyle/>
          <a:p>
            <a:r>
              <a:rPr lang="en-US" dirty="0"/>
              <a:t>Genesis of this project</a:t>
            </a:r>
          </a:p>
        </p:txBody>
      </p:sp>
      <p:sp>
        <p:nvSpPr>
          <p:cNvPr id="3" name="Content Placeholder 2">
            <a:extLst>
              <a:ext uri="{FF2B5EF4-FFF2-40B4-BE49-F238E27FC236}">
                <a16:creationId xmlns:a16="http://schemas.microsoft.com/office/drawing/2014/main" id="{69FD0D66-CB70-CB06-B80A-F632C6D1E08C}"/>
              </a:ext>
            </a:extLst>
          </p:cNvPr>
          <p:cNvSpPr>
            <a:spLocks noGrp="1"/>
          </p:cNvSpPr>
          <p:nvPr>
            <p:ph idx="1"/>
          </p:nvPr>
        </p:nvSpPr>
        <p:spPr/>
        <p:txBody>
          <a:bodyPr/>
          <a:lstStyle/>
          <a:p>
            <a:r>
              <a:rPr lang="en-US" sz="1800" dirty="0">
                <a:effectLst/>
                <a:latin typeface="Times New Roman" panose="02020603050405020304" pitchFamily="18" charset="0"/>
                <a:ea typeface="Arial" panose="020B0604020202020204" pitchFamily="34" charset="0"/>
                <a:cs typeface="Times New Roman" panose="02020603050405020304" pitchFamily="18" charset="0"/>
              </a:rPr>
              <a:t>This project to start a series of compact agreements for space and sustainability is inspired by Compact Agreements initiative on Energy (SDG 7).</a:t>
            </a:r>
          </a:p>
          <a:p>
            <a:r>
              <a:rPr lang="en-US" sz="1800" dirty="0">
                <a:effectLst/>
                <a:latin typeface="Times New Roman" panose="02020603050405020304" pitchFamily="18" charset="0"/>
                <a:ea typeface="Arial" panose="020B0604020202020204" pitchFamily="34" charset="0"/>
                <a:cs typeface="Times New Roman" panose="02020603050405020304" pitchFamily="18" charset="0"/>
              </a:rPr>
              <a:t>Under the Energy Compact initiative, new sustainable energy programs are undertaken by a designated entity and a document outlining the type of the effort is drafted, with participant signing the document which also provides for goals and timetable for this effort to be achieved</a:t>
            </a:r>
            <a:r>
              <a:rPr lang="en-IN" dirty="0">
                <a:effectLst/>
                <a:latin typeface="Times New Roman" panose="02020603050405020304" pitchFamily="18" charset="0"/>
                <a:cs typeface="Times New Roman" panose="02020603050405020304" pitchFamily="18" charset="0"/>
              </a:rPr>
              <a:t> .</a:t>
            </a:r>
          </a:p>
          <a:p>
            <a:r>
              <a:rPr lang="en-IN" dirty="0">
                <a:latin typeface="Times New Roman" panose="02020603050405020304" pitchFamily="18" charset="0"/>
                <a:cs typeface="Times New Roman" panose="02020603050405020304" pitchFamily="18" charset="0"/>
              </a:rPr>
              <a:t>In our initiative however, there is a non-binding agreement entered into by at least two parties, which may be a space service provider and a user or space services. They are, in effect, developing a strategic plan to use space systems over a number of years to meet various goals that would serve to meet one or perhaps several of the UN SDGs for 2030.</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943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73EC-94B7-A1B3-20F7-74643F8CD4EA}"/>
              </a:ext>
            </a:extLst>
          </p:cNvPr>
          <p:cNvSpPr>
            <a:spLocks noGrp="1"/>
          </p:cNvSpPr>
          <p:nvPr>
            <p:ph type="title"/>
          </p:nvPr>
        </p:nvSpPr>
        <p:spPr>
          <a:xfrm>
            <a:off x="1143000" y="375223"/>
            <a:ext cx="9905999" cy="1360898"/>
          </a:xfrm>
        </p:spPr>
        <p:txBody>
          <a:bodyPr/>
          <a:lstStyle/>
          <a:p>
            <a:r>
              <a:rPr lang="en-US" dirty="0"/>
              <a:t>A few words about SDGs</a:t>
            </a:r>
          </a:p>
        </p:txBody>
      </p:sp>
      <p:sp>
        <p:nvSpPr>
          <p:cNvPr id="3" name="Content Placeholder 2">
            <a:extLst>
              <a:ext uri="{FF2B5EF4-FFF2-40B4-BE49-F238E27FC236}">
                <a16:creationId xmlns:a16="http://schemas.microsoft.com/office/drawing/2014/main" id="{4B9661A5-F287-7349-7E9B-FBFC3D022A93}"/>
              </a:ext>
            </a:extLst>
          </p:cNvPr>
          <p:cNvSpPr>
            <a:spLocks noGrp="1"/>
          </p:cNvSpPr>
          <p:nvPr>
            <p:ph idx="1"/>
          </p:nvPr>
        </p:nvSpPr>
        <p:spPr>
          <a:xfrm>
            <a:off x="833378" y="1932972"/>
            <a:ext cx="10215622" cy="3966172"/>
          </a:xfrm>
        </p:spPr>
        <p:txBody>
          <a:bodyPr>
            <a:noAutofit/>
          </a:bodyPr>
          <a:lstStyle/>
          <a:p>
            <a:r>
              <a:rPr lang="en-US" sz="1600" dirty="0"/>
              <a:t>In 2013 an open working group was set up to develop a proposal on sustainable development goals (SDGs) and finally 17 SDG Goals were adopted by the United Nations General Assembly in 2015 to be achieved by 2030. </a:t>
            </a:r>
          </a:p>
          <a:p>
            <a:r>
              <a:rPr lang="en-US" sz="1600" dirty="0"/>
              <a:t>The 17 SDGs address a wide range of socioeconomic and environmental challenges, from gender equality to the sustainable use of natural resources, by building on the three dimensions of sustainability - economy, society, and environment. </a:t>
            </a:r>
          </a:p>
          <a:p>
            <a:r>
              <a:rPr lang="en-US" sz="1600" dirty="0"/>
              <a:t>The SDGs are a globally agendas to promote sustainable development activities. In order to integrate these high-level goals into policy and to facilitate the implementation of strategies, programs, and initiatives 169 targets were acknowledged. </a:t>
            </a:r>
          </a:p>
          <a:p>
            <a:r>
              <a:rPr lang="en-US" sz="1600" dirty="0"/>
              <a:t>Even though the SDGs were conceived of as a list of objectives that are intended to be accomplished on a global scale, the actual implementation of these objectives are largely  carried out at the national level and governments have primary responsibility for follow-up and review </a:t>
            </a:r>
          </a:p>
        </p:txBody>
      </p:sp>
    </p:spTree>
    <p:extLst>
      <p:ext uri="{BB962C8B-B14F-4D97-AF65-F5344CB8AC3E}">
        <p14:creationId xmlns:p14="http://schemas.microsoft.com/office/powerpoint/2010/main" val="161243900"/>
      </p:ext>
    </p:extLst>
  </p:cSld>
  <p:clrMapOvr>
    <a:masterClrMapping/>
  </p:clrMapOvr>
</p:sld>
</file>

<file path=ppt/theme/theme1.xml><?xml version="1.0" encoding="utf-8"?>
<a:theme xmlns:a="http://schemas.openxmlformats.org/drawingml/2006/main" name="RegattaVTI">
  <a:themeElements>
    <a:clrScheme name="AnalogousFromRegularSeedLeftStep">
      <a:dk1>
        <a:srgbClr val="000000"/>
      </a:dk1>
      <a:lt1>
        <a:srgbClr val="FFFFFF"/>
      </a:lt1>
      <a:dk2>
        <a:srgbClr val="1B302A"/>
      </a:dk2>
      <a:lt2>
        <a:srgbClr val="F3F1F0"/>
      </a:lt2>
      <a:accent1>
        <a:srgbClr val="43AEBF"/>
      </a:accent1>
      <a:accent2>
        <a:srgbClr val="33B490"/>
      </a:accent2>
      <a:accent3>
        <a:srgbClr val="3FB563"/>
      </a:accent3>
      <a:accent4>
        <a:srgbClr val="44B834"/>
      </a:accent4>
      <a:accent5>
        <a:srgbClr val="79AF3D"/>
      </a:accent5>
      <a:accent6>
        <a:srgbClr val="A1A830"/>
      </a:accent6>
      <a:hlink>
        <a:srgbClr val="BF5241"/>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1717</Words>
  <Application>Microsoft Macintosh PowerPoint</Application>
  <PresentationFormat>Widescreen</PresentationFormat>
  <Paragraphs>66</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Walbaum Display</vt:lpstr>
      <vt:lpstr>RegattaVTI</vt:lpstr>
      <vt:lpstr>Space For ALL: The Space and Sustainability Compact Agreement Initiative</vt:lpstr>
      <vt:lpstr>Compact Agreements to Advance  the UN SDGs &amp; the Space 2030 Agenda</vt:lpstr>
      <vt:lpstr>Compact Agreements as a New Tool  of Space Policy and a New Form of  International “Best Practices” Sharing</vt:lpstr>
      <vt:lpstr>Space and Sustainability Compact Agreement Initiative and Partnership with UNOOSA</vt:lpstr>
      <vt:lpstr>SPACE FOR ALL : This can be best  achieved by using space infrastructure to advance  sustainability on earth</vt:lpstr>
      <vt:lpstr>Compact Agreements to Advance the UN SDGs &amp; the Space 2030 Agenda</vt:lpstr>
      <vt:lpstr>COMPACT Agreements Can Be in Many Areas to Advance Key SDGs</vt:lpstr>
      <vt:lpstr>Genesis of this project</vt:lpstr>
      <vt:lpstr>A few words about SDGs</vt:lpstr>
      <vt:lpstr>What does a space and sustainability Compact Agreement contain?</vt:lpstr>
      <vt:lpstr>Why this initiative?</vt:lpstr>
      <vt:lpstr>Building a Coalition for “Space For All”</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and Sustainability Compact Agreement Initiative</dc:title>
  <dc:creator>Upasana Dasgupta</dc:creator>
  <cp:lastModifiedBy>Upasana Dasgupta</cp:lastModifiedBy>
  <cp:revision>10</cp:revision>
  <dcterms:created xsi:type="dcterms:W3CDTF">2023-03-16T12:45:07Z</dcterms:created>
  <dcterms:modified xsi:type="dcterms:W3CDTF">2024-10-02T19:57:49Z</dcterms:modified>
</cp:coreProperties>
</file>